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Lato"/>
      <p:regular r:id="rId29"/>
      <p:bold r:id="rId30"/>
      <p:italic r:id="rId31"/>
      <p:boldItalic r:id="rId32"/>
    </p:embeddedFont>
    <p:embeddedFont>
      <p:font typeface="Bebas Neue"/>
      <p:regular r:id="rId33"/>
    </p:embeddedFont>
    <p:embeddedFont>
      <p:font typeface="Roboto Mono"/>
      <p:regular r:id="rId34"/>
      <p:bold r:id="rId35"/>
      <p:italic r:id="rId36"/>
      <p:boldItalic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5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33" Type="http://schemas.openxmlformats.org/officeDocument/2006/relationships/font" Target="fonts/BebasNeue-regular.fntdata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Mono-bold.fntdata"/><Relationship Id="rId12" Type="http://schemas.openxmlformats.org/officeDocument/2006/relationships/slide" Target="slides/slide7.xml"/><Relationship Id="rId34" Type="http://schemas.openxmlformats.org/officeDocument/2006/relationships/font" Target="fonts/RobotoMon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Mon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Mono-italic.fntdata"/><Relationship Id="rId17" Type="http://schemas.openxmlformats.org/officeDocument/2006/relationships/slide" Target="slides/slide12.xml"/><Relationship Id="rId39" Type="http://schemas.openxmlformats.org/officeDocument/2006/relationships/font" Target="fonts/OpenSans-bold.fntdata"/><Relationship Id="rId16" Type="http://schemas.openxmlformats.org/officeDocument/2006/relationships/slide" Target="slides/slide11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JY natural language text data of consumer posts, comments and replies on Diabetes</a:t>
            </a:r>
            <a:endParaRPr b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e2d333bc7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e2d333bc7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17ee584322_0_1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17ee584322_0_1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indicates that Reddit users are more likely to highlight insulin availability, potentially reflecting personal frustrations or community concerns. Meanwhile, Non-Reddit sources focus heavily on costs and Medicare caps, possibly aligning with more formal or policy-driven discussions.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1a9dcbfe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1a9dcbfe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Brief Explanation of LDA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Latent Dirichlet Allocation (LDA) is a </a:t>
            </a:r>
            <a:r>
              <a:rPr b="1" lang="en">
                <a:solidFill>
                  <a:schemeClr val="dk1"/>
                </a:solidFill>
              </a:rPr>
              <a:t>topic modeling technique</a:t>
            </a:r>
            <a:r>
              <a:rPr lang="en">
                <a:solidFill>
                  <a:schemeClr val="dk1"/>
                </a:solidFill>
              </a:rPr>
              <a:t> used to uncover hidden topics in a collection of text documents. It works by grouping words that frequently occur together into topics.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What Does LDA Do?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LDA assumes that each document (e.g., a Reddit post) is a mix of multiple topics.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Each topic is represented by a distribution of keywords (e.g., "cost," "price," "insulin" for a healthcare-related topic).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1a9dcbfe8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1a9dcbfe8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Key Insights from the Reddit Data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Category: "Cost"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The majority of discussions (20,052 posts) focus on cost-related topics such as the affordability of treatments, insulin pricing, and financial burden.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This indicates that cost is a dominant concern for Reddit users discussing diabetes.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Category: "Other"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9,372 posts fall under "other," which suggests that many discussions address topics not captured by the predefined categories (e.g., personal experiences, diet, mental health, or general lifestyle discussions).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1a9dcbfe8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1a9dcbfe8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 the sentiment of a given text using TextBlob.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Returns polarity and subjectivity scores.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17ee584322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17ee584322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Body, weight, insulin, sugar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Insulin resistance, exercisee,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Worries: anxiety, cancer, obesity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Ashwagandha: a herb. Also need unify the upper-lower cases in the next step.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17ee584322_0_1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17ee584322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1b23493e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1b23493e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we randomly chose a sample of 2539 rows, because each open ai api call needs money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b3020304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1b3020304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a post someone made that seems to be in response to a newspaper or article of some sort. The person is having a hard time managing their </a:t>
            </a:r>
            <a:r>
              <a:rPr lang="en"/>
              <a:t>diabetes</a:t>
            </a:r>
            <a:r>
              <a:rPr lang="en"/>
              <a:t> and autoimmune disease, and mentions the amount of medication that they’re taking.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1b3020304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1b3020304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7ee58432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17ee58432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SY</a:t>
            </a:r>
            <a:endParaRPr b="1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1b23493e6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1b23493e6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1b23493e6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1b23493e6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1b23493e6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1b23493e6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1a9dcbfe8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1a9dcbfe8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Future steps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</a:t>
            </a:r>
            <a:r>
              <a:rPr lang="en"/>
              <a:t>imitations , </a:t>
            </a:r>
            <a:r>
              <a:rPr lang="en"/>
              <a:t>technical</a:t>
            </a:r>
            <a:r>
              <a:rPr lang="en"/>
              <a:t> issues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Only compared data but didn’t convert to percentages, y axis are not different and make it harder for people to read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For user classification section we Wanted to segment users based on clasiffiation but didn’t avhe chance to do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Tried LLM but didn’t have chance to use it on the </a:t>
            </a:r>
            <a:r>
              <a:rPr lang="en"/>
              <a:t>whole</a:t>
            </a:r>
            <a:r>
              <a:rPr lang="en"/>
              <a:t> data and also it cost money to use, but in the future we would like to expand our </a:t>
            </a:r>
            <a:r>
              <a:rPr lang="en"/>
              <a:t>analysis</a:t>
            </a:r>
            <a:r>
              <a:rPr lang="en"/>
              <a:t> to the whole dataset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7ee584322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17ee584322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talking about Adults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7ee58432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17ee58432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7ee584322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17ee584322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17ee584322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17ee58432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7ee5843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17ee5843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Non-Reddit sources might capture a broader audience, including more casual mentions or reports.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higher count of Type 2 diabetes discussions in the Reddit dataset could indicate that people with Type 2 diabetes or their caregivers are more active in community discussions, possibly due to the lifestyle-related nature of Type 2 diabete</a:t>
            </a:r>
            <a:r>
              <a:rPr lang="en"/>
              <a:t>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17ee58432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17ee58432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Heart Health and Kidney Issues are less frequently mentioned compared to Obesity and High Blood Pressure, but still present a noticeable concern. Kidney Issues are especially significant in the Reddit dataset, showing relatively high engagement compared to Non-Reddit sources.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17ee58432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17ee58432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>
            <p:ph idx="2" type="pic"/>
          </p:nvPr>
        </p:nvSpPr>
        <p:spPr>
          <a:xfrm>
            <a:off x="0" y="0"/>
            <a:ext cx="26919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018002" y="1447575"/>
            <a:ext cx="4410900" cy="1592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018000" y="3286425"/>
            <a:ext cx="4410900" cy="409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 flipH="1" rot="10800000">
            <a:off x="8432514" y="0"/>
            <a:ext cx="711490" cy="1093312"/>
            <a:chOff x="3014635" y="3803325"/>
            <a:chExt cx="894057" cy="1340172"/>
          </a:xfrm>
        </p:grpSpPr>
        <p:sp>
          <p:nvSpPr>
            <p:cNvPr id="15" name="Google Shape;15;p2"/>
            <p:cNvSpPr/>
            <p:nvPr/>
          </p:nvSpPr>
          <p:spPr>
            <a:xfrm flipH="1">
              <a:off x="3461692" y="3803325"/>
              <a:ext cx="447000" cy="1340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>
              <a:off x="3014635" y="4180497"/>
              <a:ext cx="447000" cy="96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6" name="Google Shape;76;p11"/>
          <p:cNvGrpSpPr/>
          <p:nvPr/>
        </p:nvGrpSpPr>
        <p:grpSpPr>
          <a:xfrm flipH="1">
            <a:off x="7" y="4072003"/>
            <a:ext cx="697275" cy="1071467"/>
            <a:chOff x="3014635" y="3803325"/>
            <a:chExt cx="894057" cy="1340172"/>
          </a:xfrm>
        </p:grpSpPr>
        <p:sp>
          <p:nvSpPr>
            <p:cNvPr id="77" name="Google Shape;77;p11"/>
            <p:cNvSpPr/>
            <p:nvPr/>
          </p:nvSpPr>
          <p:spPr>
            <a:xfrm flipH="1">
              <a:off x="3461692" y="3803325"/>
              <a:ext cx="447000" cy="1340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 flipH="1">
              <a:off x="3014635" y="4180497"/>
              <a:ext cx="447000" cy="96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" name="Google Shape;79;p11"/>
          <p:cNvGrpSpPr/>
          <p:nvPr/>
        </p:nvGrpSpPr>
        <p:grpSpPr>
          <a:xfrm flipH="1" rot="10800000">
            <a:off x="8432514" y="0"/>
            <a:ext cx="711490" cy="1093312"/>
            <a:chOff x="3014635" y="3803325"/>
            <a:chExt cx="894057" cy="1340172"/>
          </a:xfrm>
        </p:grpSpPr>
        <p:sp>
          <p:nvSpPr>
            <p:cNvPr id="80" name="Google Shape;80;p11"/>
            <p:cNvSpPr/>
            <p:nvPr/>
          </p:nvSpPr>
          <p:spPr>
            <a:xfrm flipH="1">
              <a:off x="3461692" y="3803325"/>
              <a:ext cx="447000" cy="1340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1"/>
            <p:cNvSpPr/>
            <p:nvPr/>
          </p:nvSpPr>
          <p:spPr>
            <a:xfrm flipH="1">
              <a:off x="3014635" y="4180497"/>
              <a:ext cx="447000" cy="96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hasCustomPrompt="1" type="title"/>
          </p:nvPr>
        </p:nvSpPr>
        <p:spPr>
          <a:xfrm>
            <a:off x="761463" y="1488450"/>
            <a:ext cx="824100" cy="558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idx="2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1590903" y="1488450"/>
            <a:ext cx="2352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3"/>
          <p:cNvSpPr txBox="1"/>
          <p:nvPr>
            <p:ph hasCustomPrompt="1" idx="3" type="title"/>
          </p:nvPr>
        </p:nvSpPr>
        <p:spPr>
          <a:xfrm>
            <a:off x="4574671" y="3836000"/>
            <a:ext cx="824100" cy="558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idx="4" type="subTitle"/>
          </p:nvPr>
        </p:nvSpPr>
        <p:spPr>
          <a:xfrm>
            <a:off x="5404154" y="3836000"/>
            <a:ext cx="2352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hasCustomPrompt="1" idx="5" type="title"/>
          </p:nvPr>
        </p:nvSpPr>
        <p:spPr>
          <a:xfrm>
            <a:off x="4574665" y="1488450"/>
            <a:ext cx="824100" cy="558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idx="6" type="subTitle"/>
          </p:nvPr>
        </p:nvSpPr>
        <p:spPr>
          <a:xfrm>
            <a:off x="5404147" y="1488450"/>
            <a:ext cx="2352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hasCustomPrompt="1" idx="7" type="title"/>
          </p:nvPr>
        </p:nvSpPr>
        <p:spPr>
          <a:xfrm>
            <a:off x="761463" y="2669500"/>
            <a:ext cx="824100" cy="558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idx="8" type="subTitle"/>
          </p:nvPr>
        </p:nvSpPr>
        <p:spPr>
          <a:xfrm>
            <a:off x="1590903" y="2669500"/>
            <a:ext cx="2352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hasCustomPrompt="1" idx="9" type="title"/>
          </p:nvPr>
        </p:nvSpPr>
        <p:spPr>
          <a:xfrm>
            <a:off x="761470" y="3836000"/>
            <a:ext cx="824100" cy="558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idx="13" type="subTitle"/>
          </p:nvPr>
        </p:nvSpPr>
        <p:spPr>
          <a:xfrm>
            <a:off x="1590911" y="3836000"/>
            <a:ext cx="2352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hasCustomPrompt="1" idx="14" type="title"/>
          </p:nvPr>
        </p:nvSpPr>
        <p:spPr>
          <a:xfrm>
            <a:off x="4574665" y="2654963"/>
            <a:ext cx="824100" cy="558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idx="15" type="subTitle"/>
          </p:nvPr>
        </p:nvSpPr>
        <p:spPr>
          <a:xfrm>
            <a:off x="5404147" y="2654950"/>
            <a:ext cx="2352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98" name="Google Shape;98;p13"/>
          <p:cNvGrpSpPr/>
          <p:nvPr/>
        </p:nvGrpSpPr>
        <p:grpSpPr>
          <a:xfrm flipH="1" rot="10800000">
            <a:off x="8432514" y="0"/>
            <a:ext cx="711490" cy="1093312"/>
            <a:chOff x="3014635" y="3803325"/>
            <a:chExt cx="894057" cy="1340172"/>
          </a:xfrm>
        </p:grpSpPr>
        <p:sp>
          <p:nvSpPr>
            <p:cNvPr id="99" name="Google Shape;99;p13"/>
            <p:cNvSpPr/>
            <p:nvPr/>
          </p:nvSpPr>
          <p:spPr>
            <a:xfrm flipH="1">
              <a:off x="3461692" y="3803325"/>
              <a:ext cx="447000" cy="1340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 flipH="1">
              <a:off x="3014635" y="4180497"/>
              <a:ext cx="447000" cy="96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/>
          <p:nvPr>
            <p:ph idx="2" type="pic"/>
          </p:nvPr>
        </p:nvSpPr>
        <p:spPr>
          <a:xfrm>
            <a:off x="5511050" y="0"/>
            <a:ext cx="363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8556477" y="4608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4"/>
          <p:cNvSpPr txBox="1"/>
          <p:nvPr>
            <p:ph idx="1" type="subTitle"/>
          </p:nvPr>
        </p:nvSpPr>
        <p:spPr>
          <a:xfrm>
            <a:off x="720000" y="1212525"/>
            <a:ext cx="34869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type="title"/>
          </p:nvPr>
        </p:nvSpPr>
        <p:spPr>
          <a:xfrm>
            <a:off x="720000" y="445025"/>
            <a:ext cx="348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6" name="Google Shape;106;p14"/>
          <p:cNvSpPr/>
          <p:nvPr>
            <p:ph idx="3" type="pic"/>
          </p:nvPr>
        </p:nvSpPr>
        <p:spPr>
          <a:xfrm>
            <a:off x="0" y="2238625"/>
            <a:ext cx="5046300" cy="2904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bg>
      <p:bgPr>
        <a:solidFill>
          <a:schemeClr val="accent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✚"/>
              <a:defRPr sz="1200">
                <a:solidFill>
                  <a:schemeClr val="lt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16"/>
          <p:cNvSpPr txBox="1"/>
          <p:nvPr>
            <p:ph idx="1" type="subTitle"/>
          </p:nvPr>
        </p:nvSpPr>
        <p:spPr>
          <a:xfrm>
            <a:off x="719950" y="2769125"/>
            <a:ext cx="1972500" cy="4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5" name="Google Shape;115;p16"/>
          <p:cNvSpPr txBox="1"/>
          <p:nvPr>
            <p:ph idx="2" type="subTitle"/>
          </p:nvPr>
        </p:nvSpPr>
        <p:spPr>
          <a:xfrm>
            <a:off x="719958" y="3158000"/>
            <a:ext cx="19725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3" type="subTitle"/>
          </p:nvPr>
        </p:nvSpPr>
        <p:spPr>
          <a:xfrm>
            <a:off x="3585745" y="2769125"/>
            <a:ext cx="1972500" cy="4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" name="Google Shape;117;p16"/>
          <p:cNvSpPr txBox="1"/>
          <p:nvPr>
            <p:ph idx="4" type="subTitle"/>
          </p:nvPr>
        </p:nvSpPr>
        <p:spPr>
          <a:xfrm>
            <a:off x="3585749" y="3158000"/>
            <a:ext cx="19725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6"/>
          <p:cNvSpPr txBox="1"/>
          <p:nvPr>
            <p:ph idx="5" type="subTitle"/>
          </p:nvPr>
        </p:nvSpPr>
        <p:spPr>
          <a:xfrm>
            <a:off x="6451540" y="2769125"/>
            <a:ext cx="1972500" cy="4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9" name="Google Shape;119;p16"/>
          <p:cNvSpPr txBox="1"/>
          <p:nvPr>
            <p:ph idx="6" type="subTitle"/>
          </p:nvPr>
        </p:nvSpPr>
        <p:spPr>
          <a:xfrm>
            <a:off x="6451539" y="3158000"/>
            <a:ext cx="19725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0" name="Google Shape;120;p16"/>
          <p:cNvGrpSpPr/>
          <p:nvPr/>
        </p:nvGrpSpPr>
        <p:grpSpPr>
          <a:xfrm rot="10800000">
            <a:off x="8439564" y="-6225"/>
            <a:ext cx="704427" cy="1082457"/>
            <a:chOff x="3014635" y="3803325"/>
            <a:chExt cx="894057" cy="1340172"/>
          </a:xfrm>
        </p:grpSpPr>
        <p:sp>
          <p:nvSpPr>
            <p:cNvPr id="121" name="Google Shape;121;p16"/>
            <p:cNvSpPr/>
            <p:nvPr/>
          </p:nvSpPr>
          <p:spPr>
            <a:xfrm flipH="1">
              <a:off x="3461692" y="3803325"/>
              <a:ext cx="447000" cy="1340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6"/>
            <p:cNvSpPr/>
            <p:nvPr/>
          </p:nvSpPr>
          <p:spPr>
            <a:xfrm flipH="1">
              <a:off x="3014635" y="4180497"/>
              <a:ext cx="447000" cy="96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700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idx="1" type="subTitle"/>
          </p:nvPr>
        </p:nvSpPr>
        <p:spPr>
          <a:xfrm>
            <a:off x="1643924" y="1472700"/>
            <a:ext cx="2727000" cy="393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5" name="Google Shape;125;p17"/>
          <p:cNvSpPr txBox="1"/>
          <p:nvPr>
            <p:ph idx="2" type="subTitle"/>
          </p:nvPr>
        </p:nvSpPr>
        <p:spPr>
          <a:xfrm>
            <a:off x="1643900" y="1866300"/>
            <a:ext cx="2727000" cy="973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3" type="subTitle"/>
          </p:nvPr>
        </p:nvSpPr>
        <p:spPr>
          <a:xfrm>
            <a:off x="5701275" y="1866300"/>
            <a:ext cx="2727000" cy="973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idx="4" type="subTitle"/>
          </p:nvPr>
        </p:nvSpPr>
        <p:spPr>
          <a:xfrm>
            <a:off x="1643900" y="3579800"/>
            <a:ext cx="2727000" cy="973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5" type="subTitle"/>
          </p:nvPr>
        </p:nvSpPr>
        <p:spPr>
          <a:xfrm>
            <a:off x="5701275" y="3579800"/>
            <a:ext cx="2727000" cy="973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6" type="subTitle"/>
          </p:nvPr>
        </p:nvSpPr>
        <p:spPr>
          <a:xfrm>
            <a:off x="1643924" y="3186200"/>
            <a:ext cx="2727000" cy="393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7" type="subTitle"/>
          </p:nvPr>
        </p:nvSpPr>
        <p:spPr>
          <a:xfrm>
            <a:off x="5701290" y="1472700"/>
            <a:ext cx="2727000" cy="393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8" type="subTitle"/>
          </p:nvPr>
        </p:nvSpPr>
        <p:spPr>
          <a:xfrm>
            <a:off x="5701290" y="3186200"/>
            <a:ext cx="2727000" cy="393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3" name="Google Shape;133;p17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4" name="Google Shape;134;p17"/>
          <p:cNvGrpSpPr/>
          <p:nvPr/>
        </p:nvGrpSpPr>
        <p:grpSpPr>
          <a:xfrm rot="5400000">
            <a:off x="190795" y="4247981"/>
            <a:ext cx="711043" cy="1092642"/>
            <a:chOff x="3014635" y="3803325"/>
            <a:chExt cx="894057" cy="1340172"/>
          </a:xfrm>
        </p:grpSpPr>
        <p:sp>
          <p:nvSpPr>
            <p:cNvPr id="135" name="Google Shape;135;p17"/>
            <p:cNvSpPr/>
            <p:nvPr/>
          </p:nvSpPr>
          <p:spPr>
            <a:xfrm flipH="1">
              <a:off x="3461692" y="3803325"/>
              <a:ext cx="447000" cy="1340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 flipH="1">
              <a:off x="3014635" y="4180497"/>
              <a:ext cx="447000" cy="96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18"/>
          <p:cNvSpPr txBox="1"/>
          <p:nvPr>
            <p:ph idx="1" type="subTitle"/>
          </p:nvPr>
        </p:nvSpPr>
        <p:spPr>
          <a:xfrm>
            <a:off x="719912" y="1607000"/>
            <a:ext cx="2474100" cy="4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2" type="subTitle"/>
          </p:nvPr>
        </p:nvSpPr>
        <p:spPr>
          <a:xfrm>
            <a:off x="719925" y="1995875"/>
            <a:ext cx="2474100" cy="8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18"/>
          <p:cNvSpPr txBox="1"/>
          <p:nvPr>
            <p:ph idx="3" type="subTitle"/>
          </p:nvPr>
        </p:nvSpPr>
        <p:spPr>
          <a:xfrm>
            <a:off x="3334940" y="1607000"/>
            <a:ext cx="2474100" cy="4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3" name="Google Shape;143;p18"/>
          <p:cNvSpPr txBox="1"/>
          <p:nvPr>
            <p:ph idx="4" type="subTitle"/>
          </p:nvPr>
        </p:nvSpPr>
        <p:spPr>
          <a:xfrm>
            <a:off x="3334951" y="1995875"/>
            <a:ext cx="2474100" cy="8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18"/>
          <p:cNvSpPr txBox="1"/>
          <p:nvPr>
            <p:ph idx="5" type="subTitle"/>
          </p:nvPr>
        </p:nvSpPr>
        <p:spPr>
          <a:xfrm>
            <a:off x="5949940" y="1607000"/>
            <a:ext cx="2474100" cy="4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" name="Google Shape;145;p18"/>
          <p:cNvSpPr txBox="1"/>
          <p:nvPr>
            <p:ph idx="6" type="subTitle"/>
          </p:nvPr>
        </p:nvSpPr>
        <p:spPr>
          <a:xfrm>
            <a:off x="5949951" y="1995875"/>
            <a:ext cx="2474100" cy="8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18"/>
          <p:cNvSpPr txBox="1"/>
          <p:nvPr>
            <p:ph idx="7" type="subTitle"/>
          </p:nvPr>
        </p:nvSpPr>
        <p:spPr>
          <a:xfrm>
            <a:off x="719912" y="3147125"/>
            <a:ext cx="2474100" cy="4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7" name="Google Shape;147;p18"/>
          <p:cNvSpPr txBox="1"/>
          <p:nvPr>
            <p:ph idx="8" type="subTitle"/>
          </p:nvPr>
        </p:nvSpPr>
        <p:spPr>
          <a:xfrm>
            <a:off x="719925" y="3536000"/>
            <a:ext cx="2474100" cy="8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18"/>
          <p:cNvSpPr txBox="1"/>
          <p:nvPr>
            <p:ph idx="9" type="subTitle"/>
          </p:nvPr>
        </p:nvSpPr>
        <p:spPr>
          <a:xfrm>
            <a:off x="3334940" y="3147125"/>
            <a:ext cx="2474100" cy="4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" name="Google Shape;149;p18"/>
          <p:cNvSpPr txBox="1"/>
          <p:nvPr>
            <p:ph idx="13" type="subTitle"/>
          </p:nvPr>
        </p:nvSpPr>
        <p:spPr>
          <a:xfrm>
            <a:off x="3334951" y="3536000"/>
            <a:ext cx="2474100" cy="8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18"/>
          <p:cNvSpPr txBox="1"/>
          <p:nvPr>
            <p:ph idx="14" type="subTitle"/>
          </p:nvPr>
        </p:nvSpPr>
        <p:spPr>
          <a:xfrm>
            <a:off x="5949940" y="3147125"/>
            <a:ext cx="2474100" cy="4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1" name="Google Shape;151;p18"/>
          <p:cNvSpPr txBox="1"/>
          <p:nvPr>
            <p:ph idx="15" type="subTitle"/>
          </p:nvPr>
        </p:nvSpPr>
        <p:spPr>
          <a:xfrm>
            <a:off x="5949951" y="3536000"/>
            <a:ext cx="2474100" cy="8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52" name="Google Shape;152;p18"/>
          <p:cNvGrpSpPr/>
          <p:nvPr/>
        </p:nvGrpSpPr>
        <p:grpSpPr>
          <a:xfrm flipH="1" rot="-5400000">
            <a:off x="8259632" y="-187097"/>
            <a:ext cx="697275" cy="1071467"/>
            <a:chOff x="3014635" y="3803325"/>
            <a:chExt cx="894057" cy="1340172"/>
          </a:xfrm>
        </p:grpSpPr>
        <p:sp>
          <p:nvSpPr>
            <p:cNvPr id="153" name="Google Shape;153;p18"/>
            <p:cNvSpPr/>
            <p:nvPr/>
          </p:nvSpPr>
          <p:spPr>
            <a:xfrm flipH="1">
              <a:off x="3461692" y="3803325"/>
              <a:ext cx="447000" cy="1340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 flipH="1">
              <a:off x="3014635" y="4180497"/>
              <a:ext cx="447000" cy="96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hasCustomPrompt="1" type="title"/>
          </p:nvPr>
        </p:nvSpPr>
        <p:spPr>
          <a:xfrm>
            <a:off x="2403300" y="540000"/>
            <a:ext cx="25992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7" name="Google Shape;157;p19"/>
          <p:cNvSpPr txBox="1"/>
          <p:nvPr>
            <p:ph idx="1" type="subTitle"/>
          </p:nvPr>
        </p:nvSpPr>
        <p:spPr>
          <a:xfrm>
            <a:off x="2403300" y="1246027"/>
            <a:ext cx="25992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9"/>
          <p:cNvSpPr txBox="1"/>
          <p:nvPr>
            <p:ph hasCustomPrompt="1" idx="2" type="title"/>
          </p:nvPr>
        </p:nvSpPr>
        <p:spPr>
          <a:xfrm>
            <a:off x="3986425" y="1996142"/>
            <a:ext cx="25992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9" name="Google Shape;159;p19"/>
          <p:cNvSpPr txBox="1"/>
          <p:nvPr>
            <p:ph idx="3" type="subTitle"/>
          </p:nvPr>
        </p:nvSpPr>
        <p:spPr>
          <a:xfrm>
            <a:off x="3986425" y="2702170"/>
            <a:ext cx="25992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9"/>
          <p:cNvSpPr txBox="1"/>
          <p:nvPr>
            <p:ph hasCustomPrompt="1" idx="4" type="title"/>
          </p:nvPr>
        </p:nvSpPr>
        <p:spPr>
          <a:xfrm>
            <a:off x="5669750" y="3452297"/>
            <a:ext cx="25992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1" name="Google Shape;161;p19"/>
          <p:cNvSpPr txBox="1"/>
          <p:nvPr>
            <p:ph idx="5" type="subTitle"/>
          </p:nvPr>
        </p:nvSpPr>
        <p:spPr>
          <a:xfrm>
            <a:off x="5669750" y="4158325"/>
            <a:ext cx="25992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9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3" name="Google Shape;163;p19"/>
          <p:cNvGrpSpPr/>
          <p:nvPr/>
        </p:nvGrpSpPr>
        <p:grpSpPr>
          <a:xfrm flipH="1">
            <a:off x="7" y="4072003"/>
            <a:ext cx="697275" cy="1071467"/>
            <a:chOff x="3014635" y="3803325"/>
            <a:chExt cx="894057" cy="1340172"/>
          </a:xfrm>
        </p:grpSpPr>
        <p:sp>
          <p:nvSpPr>
            <p:cNvPr id="164" name="Google Shape;164;p19"/>
            <p:cNvSpPr/>
            <p:nvPr/>
          </p:nvSpPr>
          <p:spPr>
            <a:xfrm flipH="1">
              <a:off x="3461692" y="3803325"/>
              <a:ext cx="447000" cy="1340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 flipH="1">
              <a:off x="3014635" y="4180497"/>
              <a:ext cx="447000" cy="96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" name="Google Shape;166;p19"/>
          <p:cNvGrpSpPr/>
          <p:nvPr/>
        </p:nvGrpSpPr>
        <p:grpSpPr>
          <a:xfrm flipH="1" rot="10800000">
            <a:off x="8432514" y="0"/>
            <a:ext cx="711490" cy="1093312"/>
            <a:chOff x="3014635" y="3803325"/>
            <a:chExt cx="894057" cy="1340172"/>
          </a:xfrm>
        </p:grpSpPr>
        <p:sp>
          <p:nvSpPr>
            <p:cNvPr id="167" name="Google Shape;167;p19"/>
            <p:cNvSpPr/>
            <p:nvPr/>
          </p:nvSpPr>
          <p:spPr>
            <a:xfrm flipH="1">
              <a:off x="3461692" y="3803325"/>
              <a:ext cx="447000" cy="1340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 flipH="1">
              <a:off x="3014635" y="4180497"/>
              <a:ext cx="447000" cy="96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_1_1_1_1_1_3">
    <p:bg>
      <p:bgPr>
        <a:solidFill>
          <a:schemeClr val="dk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72" name="Google Shape;172;p20"/>
          <p:cNvGrpSpPr/>
          <p:nvPr/>
        </p:nvGrpSpPr>
        <p:grpSpPr>
          <a:xfrm flipH="1" rot="-5400000">
            <a:off x="8259632" y="-187085"/>
            <a:ext cx="697275" cy="1071442"/>
            <a:chOff x="3014635" y="3803356"/>
            <a:chExt cx="894057" cy="1340140"/>
          </a:xfrm>
        </p:grpSpPr>
        <p:sp>
          <p:nvSpPr>
            <p:cNvPr id="173" name="Google Shape;173;p20"/>
            <p:cNvSpPr/>
            <p:nvPr/>
          </p:nvSpPr>
          <p:spPr>
            <a:xfrm flipH="1">
              <a:off x="3461692" y="3803356"/>
              <a:ext cx="447000" cy="1340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 flipH="1">
              <a:off x="3014635" y="4180497"/>
              <a:ext cx="447000" cy="96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3082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>
            <p:ph idx="2" type="pic"/>
          </p:nvPr>
        </p:nvSpPr>
        <p:spPr>
          <a:xfrm>
            <a:off x="0" y="815750"/>
            <a:ext cx="3794100" cy="43278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4615525" y="2530100"/>
            <a:ext cx="3931500" cy="12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3" type="title"/>
          </p:nvPr>
        </p:nvSpPr>
        <p:spPr>
          <a:xfrm>
            <a:off x="4615525" y="1261550"/>
            <a:ext cx="3931500" cy="1020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_1_1_1_1_1_3_1">
    <p:bg>
      <p:bgPr>
        <a:solidFill>
          <a:schemeClr val="dk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78" name="Google Shape;178;p21"/>
          <p:cNvGrpSpPr/>
          <p:nvPr/>
        </p:nvGrpSpPr>
        <p:grpSpPr>
          <a:xfrm rot="5400000">
            <a:off x="190795" y="4247981"/>
            <a:ext cx="711043" cy="1092642"/>
            <a:chOff x="3014635" y="3803325"/>
            <a:chExt cx="894057" cy="1340172"/>
          </a:xfrm>
        </p:grpSpPr>
        <p:sp>
          <p:nvSpPr>
            <p:cNvPr id="179" name="Google Shape;179;p21"/>
            <p:cNvSpPr/>
            <p:nvPr/>
          </p:nvSpPr>
          <p:spPr>
            <a:xfrm flipH="1">
              <a:off x="3461692" y="3803325"/>
              <a:ext cx="447000" cy="1340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1"/>
            <p:cNvSpPr/>
            <p:nvPr/>
          </p:nvSpPr>
          <p:spPr>
            <a:xfrm flipH="1">
              <a:off x="3014635" y="4180497"/>
              <a:ext cx="447000" cy="96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1_1_1_1_1_1_3_1_1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84" name="Google Shape;184;p22"/>
          <p:cNvGrpSpPr/>
          <p:nvPr/>
        </p:nvGrpSpPr>
        <p:grpSpPr>
          <a:xfrm flipH="1">
            <a:off x="7" y="4072003"/>
            <a:ext cx="697275" cy="1071467"/>
            <a:chOff x="3014635" y="3803325"/>
            <a:chExt cx="894057" cy="1340172"/>
          </a:xfrm>
        </p:grpSpPr>
        <p:sp>
          <p:nvSpPr>
            <p:cNvPr id="185" name="Google Shape;185;p22"/>
            <p:cNvSpPr/>
            <p:nvPr/>
          </p:nvSpPr>
          <p:spPr>
            <a:xfrm flipH="1">
              <a:off x="3461692" y="3803325"/>
              <a:ext cx="447000" cy="1340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 flipH="1">
              <a:off x="3014635" y="4180497"/>
              <a:ext cx="447000" cy="96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/>
          <p:nvPr/>
        </p:nvSpPr>
        <p:spPr>
          <a:xfrm rot="10800000">
            <a:off x="6061200" y="50"/>
            <a:ext cx="3082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3"/>
          <p:cNvSpPr txBox="1"/>
          <p:nvPr>
            <p:ph type="ctrTitle"/>
          </p:nvPr>
        </p:nvSpPr>
        <p:spPr>
          <a:xfrm>
            <a:off x="720050" y="535000"/>
            <a:ext cx="4284000" cy="9978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0" name="Google Shape;190;p23"/>
          <p:cNvSpPr txBox="1"/>
          <p:nvPr>
            <p:ph idx="1" type="subTitle"/>
          </p:nvPr>
        </p:nvSpPr>
        <p:spPr>
          <a:xfrm>
            <a:off x="715100" y="1532800"/>
            <a:ext cx="4293900" cy="9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1" name="Google Shape;191;p23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23"/>
          <p:cNvSpPr txBox="1"/>
          <p:nvPr/>
        </p:nvSpPr>
        <p:spPr>
          <a:xfrm>
            <a:off x="715100" y="3817650"/>
            <a:ext cx="42840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1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includes icons by </a:t>
            </a:r>
            <a:r>
              <a:rPr b="1" lang="en" sz="11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and infographics &amp; images by </a:t>
            </a:r>
            <a:r>
              <a:rPr b="1" lang="en" sz="11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3"/>
          <p:cNvSpPr/>
          <p:nvPr>
            <p:ph idx="2" type="pic"/>
          </p:nvPr>
        </p:nvSpPr>
        <p:spPr>
          <a:xfrm>
            <a:off x="5349901" y="1"/>
            <a:ext cx="3794100" cy="4327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6" name="Google Shape;196;p24"/>
          <p:cNvGrpSpPr/>
          <p:nvPr/>
        </p:nvGrpSpPr>
        <p:grpSpPr>
          <a:xfrm flipH="1">
            <a:off x="7" y="4072003"/>
            <a:ext cx="697275" cy="1071467"/>
            <a:chOff x="3014635" y="3803325"/>
            <a:chExt cx="894057" cy="1340172"/>
          </a:xfrm>
        </p:grpSpPr>
        <p:sp>
          <p:nvSpPr>
            <p:cNvPr id="197" name="Google Shape;197;p24"/>
            <p:cNvSpPr/>
            <p:nvPr/>
          </p:nvSpPr>
          <p:spPr>
            <a:xfrm flipH="1">
              <a:off x="3461692" y="3803325"/>
              <a:ext cx="447000" cy="1340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4"/>
            <p:cNvSpPr/>
            <p:nvPr/>
          </p:nvSpPr>
          <p:spPr>
            <a:xfrm flipH="1">
              <a:off x="3014635" y="4180497"/>
              <a:ext cx="447000" cy="96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1" name="Google Shape;201;p25"/>
          <p:cNvGrpSpPr/>
          <p:nvPr/>
        </p:nvGrpSpPr>
        <p:grpSpPr>
          <a:xfrm rot="10800000">
            <a:off x="8439564" y="-6225"/>
            <a:ext cx="704427" cy="1082457"/>
            <a:chOff x="3014635" y="3803325"/>
            <a:chExt cx="894057" cy="1340172"/>
          </a:xfrm>
        </p:grpSpPr>
        <p:sp>
          <p:nvSpPr>
            <p:cNvPr id="202" name="Google Shape;202;p25"/>
            <p:cNvSpPr/>
            <p:nvPr/>
          </p:nvSpPr>
          <p:spPr>
            <a:xfrm flipH="1">
              <a:off x="3461692" y="3803325"/>
              <a:ext cx="447000" cy="1340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5"/>
            <p:cNvSpPr/>
            <p:nvPr/>
          </p:nvSpPr>
          <p:spPr>
            <a:xfrm flipH="1">
              <a:off x="3014635" y="4180497"/>
              <a:ext cx="447000" cy="96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6" name="Google Shape;206;p26"/>
          <p:cNvGrpSpPr/>
          <p:nvPr/>
        </p:nvGrpSpPr>
        <p:grpSpPr>
          <a:xfrm flipH="1" rot="-5400000">
            <a:off x="8259632" y="-187085"/>
            <a:ext cx="697275" cy="1071442"/>
            <a:chOff x="3014635" y="3803356"/>
            <a:chExt cx="894057" cy="1340140"/>
          </a:xfrm>
        </p:grpSpPr>
        <p:sp>
          <p:nvSpPr>
            <p:cNvPr id="207" name="Google Shape;207;p26"/>
            <p:cNvSpPr/>
            <p:nvPr/>
          </p:nvSpPr>
          <p:spPr>
            <a:xfrm flipH="1">
              <a:off x="3461692" y="3803356"/>
              <a:ext cx="447000" cy="1340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 flipH="1">
              <a:off x="3014635" y="4180497"/>
              <a:ext cx="447000" cy="96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✚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3498006" y="1583350"/>
            <a:ext cx="4926000" cy="4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3498000" y="3267650"/>
            <a:ext cx="4926000" cy="4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3498000" y="1972225"/>
            <a:ext cx="4926000" cy="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3498000" y="3656525"/>
            <a:ext cx="4926000" cy="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498000" y="445025"/>
            <a:ext cx="492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5"/>
          <p:cNvSpPr/>
          <p:nvPr>
            <p:ph idx="5" type="pic"/>
          </p:nvPr>
        </p:nvSpPr>
        <p:spPr>
          <a:xfrm>
            <a:off x="0" y="2571750"/>
            <a:ext cx="27318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5"/>
          <p:cNvSpPr/>
          <p:nvPr>
            <p:ph idx="6" type="pic"/>
          </p:nvPr>
        </p:nvSpPr>
        <p:spPr>
          <a:xfrm>
            <a:off x="0" y="-150"/>
            <a:ext cx="2731800" cy="257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720000" y="445025"/>
            <a:ext cx="28566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5007600" y="-100"/>
            <a:ext cx="41364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719769" y="445025"/>
            <a:ext cx="3370500" cy="1285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717525" y="2115700"/>
            <a:ext cx="3370500" cy="2184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✚"/>
              <a:defRPr sz="1200">
                <a:solidFill>
                  <a:schemeClr val="lt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7"/>
          <p:cNvSpPr/>
          <p:nvPr>
            <p:ph idx="2" type="pic"/>
          </p:nvPr>
        </p:nvSpPr>
        <p:spPr>
          <a:xfrm>
            <a:off x="4577800" y="445025"/>
            <a:ext cx="3851100" cy="4253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" name="Google Shape;48;p8"/>
          <p:cNvGrpSpPr/>
          <p:nvPr/>
        </p:nvGrpSpPr>
        <p:grpSpPr>
          <a:xfrm flipH="1">
            <a:off x="7" y="4072003"/>
            <a:ext cx="697275" cy="1071467"/>
            <a:chOff x="3014635" y="3803325"/>
            <a:chExt cx="894057" cy="1340172"/>
          </a:xfrm>
        </p:grpSpPr>
        <p:sp>
          <p:nvSpPr>
            <p:cNvPr id="49" name="Google Shape;49;p8"/>
            <p:cNvSpPr/>
            <p:nvPr/>
          </p:nvSpPr>
          <p:spPr>
            <a:xfrm flipH="1">
              <a:off x="3461692" y="3803325"/>
              <a:ext cx="447000" cy="1340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 flipH="1">
              <a:off x="3014635" y="4180497"/>
              <a:ext cx="447000" cy="96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" name="Google Shape;51;p8"/>
          <p:cNvGrpSpPr/>
          <p:nvPr/>
        </p:nvGrpSpPr>
        <p:grpSpPr>
          <a:xfrm flipH="1" rot="10800000">
            <a:off x="8432514" y="0"/>
            <a:ext cx="711490" cy="1093312"/>
            <a:chOff x="3014635" y="3803325"/>
            <a:chExt cx="894057" cy="1340172"/>
          </a:xfrm>
        </p:grpSpPr>
        <p:sp>
          <p:nvSpPr>
            <p:cNvPr id="52" name="Google Shape;52;p8"/>
            <p:cNvSpPr/>
            <p:nvPr/>
          </p:nvSpPr>
          <p:spPr>
            <a:xfrm flipH="1">
              <a:off x="3461692" y="3803325"/>
              <a:ext cx="447000" cy="1340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3014635" y="4180497"/>
              <a:ext cx="447000" cy="96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0" y="0"/>
            <a:ext cx="3969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4300300" y="1299850"/>
            <a:ext cx="4128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4300475" y="2384450"/>
            <a:ext cx="4128300" cy="16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9"/>
          <p:cNvSpPr/>
          <p:nvPr>
            <p:ph idx="2" type="pic"/>
          </p:nvPr>
        </p:nvSpPr>
        <p:spPr>
          <a:xfrm>
            <a:off x="450900" y="493350"/>
            <a:ext cx="3519000" cy="4156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0" name="Google Shape;60;p9"/>
          <p:cNvGrpSpPr/>
          <p:nvPr/>
        </p:nvGrpSpPr>
        <p:grpSpPr>
          <a:xfrm rot="-5400000">
            <a:off x="8198105" y="-200080"/>
            <a:ext cx="745822" cy="1145981"/>
            <a:chOff x="3014635" y="3803325"/>
            <a:chExt cx="894057" cy="1340172"/>
          </a:xfrm>
        </p:grpSpPr>
        <p:sp>
          <p:nvSpPr>
            <p:cNvPr id="61" name="Google Shape;61;p9"/>
            <p:cNvSpPr/>
            <p:nvPr/>
          </p:nvSpPr>
          <p:spPr>
            <a:xfrm flipH="1">
              <a:off x="3461692" y="3803325"/>
              <a:ext cx="447000" cy="1340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 flipH="1">
              <a:off x="3014635" y="4180497"/>
              <a:ext cx="447000" cy="96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rtl="0"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6" name="Google Shape;66;p10"/>
          <p:cNvGrpSpPr/>
          <p:nvPr/>
        </p:nvGrpSpPr>
        <p:grpSpPr>
          <a:xfrm flipH="1">
            <a:off x="7" y="4072003"/>
            <a:ext cx="697275" cy="1071467"/>
            <a:chOff x="3014635" y="3803325"/>
            <a:chExt cx="894057" cy="1340172"/>
          </a:xfrm>
        </p:grpSpPr>
        <p:sp>
          <p:nvSpPr>
            <p:cNvPr id="67" name="Google Shape;67;p10"/>
            <p:cNvSpPr/>
            <p:nvPr/>
          </p:nvSpPr>
          <p:spPr>
            <a:xfrm flipH="1">
              <a:off x="3461692" y="3803325"/>
              <a:ext cx="447000" cy="1340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0"/>
            <p:cNvSpPr/>
            <p:nvPr/>
          </p:nvSpPr>
          <p:spPr>
            <a:xfrm flipH="1">
              <a:off x="3014635" y="4180497"/>
              <a:ext cx="447000" cy="96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10"/>
          <p:cNvGrpSpPr/>
          <p:nvPr/>
        </p:nvGrpSpPr>
        <p:grpSpPr>
          <a:xfrm flipH="1" rot="10800000">
            <a:off x="8432514" y="0"/>
            <a:ext cx="711490" cy="1093312"/>
            <a:chOff x="3014635" y="3803325"/>
            <a:chExt cx="894057" cy="1340172"/>
          </a:xfrm>
        </p:grpSpPr>
        <p:sp>
          <p:nvSpPr>
            <p:cNvPr id="70" name="Google Shape;70;p10"/>
            <p:cNvSpPr/>
            <p:nvPr/>
          </p:nvSpPr>
          <p:spPr>
            <a:xfrm flipH="1">
              <a:off x="3461692" y="3803325"/>
              <a:ext cx="447000" cy="1340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0"/>
            <p:cNvSpPr/>
            <p:nvPr/>
          </p:nvSpPr>
          <p:spPr>
            <a:xfrm flipH="1">
              <a:off x="3014635" y="4180497"/>
              <a:ext cx="447000" cy="96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ato"/>
              <a:buNone/>
              <a:defRPr b="1" sz="3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ato"/>
              <a:buNone/>
              <a:defRPr b="1" sz="3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ato"/>
              <a:buNone/>
              <a:defRPr b="1" sz="3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ato"/>
              <a:buNone/>
              <a:defRPr b="1" sz="3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ato"/>
              <a:buNone/>
              <a:defRPr b="1" sz="3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ato"/>
              <a:buNone/>
              <a:defRPr b="1" sz="3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ato"/>
              <a:buNone/>
              <a:defRPr b="1" sz="3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ato"/>
              <a:buNone/>
              <a:defRPr b="1" sz="3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ato"/>
              <a:buNone/>
              <a:defRPr b="1" sz="3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Aft>
                <a:spcPts val="0"/>
              </a:spcAft>
              <a:buNone/>
              <a:defRPr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Aft>
                <a:spcPts val="0"/>
              </a:spcAft>
              <a:buNone/>
              <a:defRPr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Aft>
                <a:spcPts val="0"/>
              </a:spcAft>
              <a:buNone/>
              <a:defRPr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Aft>
                <a:spcPts val="0"/>
              </a:spcAft>
              <a:buNone/>
              <a:defRPr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Aft>
                <a:spcPts val="0"/>
              </a:spcAft>
              <a:buNone/>
              <a:defRPr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Aft>
                <a:spcPts val="0"/>
              </a:spcAft>
              <a:buNone/>
              <a:defRPr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Aft>
                <a:spcPts val="0"/>
              </a:spcAft>
              <a:buNone/>
              <a:defRPr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Aft>
                <a:spcPts val="0"/>
              </a:spcAft>
              <a:buNone/>
              <a:defRPr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Aft>
                <a:spcPts val="0"/>
              </a:spcAft>
              <a:buNone/>
              <a:defRPr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/>
          <p:nvPr/>
        </p:nvSpPr>
        <p:spPr>
          <a:xfrm>
            <a:off x="28550" y="585975"/>
            <a:ext cx="3398100" cy="86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7"/>
          <p:cNvSpPr/>
          <p:nvPr/>
        </p:nvSpPr>
        <p:spPr>
          <a:xfrm>
            <a:off x="23" y="1447525"/>
            <a:ext cx="3431700" cy="36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7"/>
          <p:cNvSpPr txBox="1"/>
          <p:nvPr>
            <p:ph type="ctrTitle"/>
          </p:nvPr>
        </p:nvSpPr>
        <p:spPr>
          <a:xfrm>
            <a:off x="4018002" y="1447575"/>
            <a:ext cx="4410900" cy="15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Diabetes </a:t>
            </a:r>
            <a:r>
              <a:rPr b="0" lang="en" sz="3600"/>
              <a:t>NLP Analysis</a:t>
            </a:r>
            <a:endParaRPr b="0" sz="3600"/>
          </a:p>
        </p:txBody>
      </p:sp>
      <p:sp>
        <p:nvSpPr>
          <p:cNvPr id="216" name="Google Shape;216;p27"/>
          <p:cNvSpPr txBox="1"/>
          <p:nvPr>
            <p:ph idx="1" type="subTitle"/>
          </p:nvPr>
        </p:nvSpPr>
        <p:spPr>
          <a:xfrm>
            <a:off x="4018000" y="3286425"/>
            <a:ext cx="46362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21: Jacqueline Yang, Jiayin Lin, Shuran Yang (alphabetical order)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Mentor: Anupam Singh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TA: Henry Yeom </a:t>
            </a:r>
            <a:endParaRPr/>
          </a:p>
        </p:txBody>
      </p:sp>
      <p:pic>
        <p:nvPicPr>
          <p:cNvPr id="217" name="Google Shape;217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6578" r="8539" t="0"/>
          <a:stretch/>
        </p:blipFill>
        <p:spPr>
          <a:xfrm>
            <a:off x="0" y="0"/>
            <a:ext cx="2692024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128" l="1746" r="1746" t="4185"/>
          <a:stretch/>
        </p:blipFill>
        <p:spPr>
          <a:xfrm>
            <a:off x="0" y="815750"/>
            <a:ext cx="3794099" cy="4327800"/>
          </a:xfrm>
          <a:prstGeom prst="rect">
            <a:avLst/>
          </a:prstGeom>
        </p:spPr>
      </p:pic>
      <p:sp>
        <p:nvSpPr>
          <p:cNvPr id="370" name="Google Shape;370;p36"/>
          <p:cNvSpPr txBox="1"/>
          <p:nvPr>
            <p:ph type="title"/>
          </p:nvPr>
        </p:nvSpPr>
        <p:spPr>
          <a:xfrm>
            <a:off x="4615525" y="2530100"/>
            <a:ext cx="3931500" cy="12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Keyword and Sentiment </a:t>
            </a:r>
            <a:endParaRPr/>
          </a:p>
        </p:txBody>
      </p:sp>
      <p:sp>
        <p:nvSpPr>
          <p:cNvPr id="371" name="Google Shape;371;p36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36"/>
          <p:cNvSpPr txBox="1"/>
          <p:nvPr>
            <p:ph idx="3" type="title"/>
          </p:nvPr>
        </p:nvSpPr>
        <p:spPr>
          <a:xfrm>
            <a:off x="4615525" y="1261550"/>
            <a:ext cx="3931500" cy="10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r>
              <a:rPr lang="en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on Insulin Discussions</a:t>
            </a:r>
            <a:endParaRPr/>
          </a:p>
        </p:txBody>
      </p:sp>
      <p:sp>
        <p:nvSpPr>
          <p:cNvPr id="378" name="Google Shape;378;p37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" name="Google Shape;379;p37"/>
          <p:cNvSpPr txBox="1"/>
          <p:nvPr/>
        </p:nvSpPr>
        <p:spPr>
          <a:xfrm>
            <a:off x="6355675" y="1027975"/>
            <a:ext cx="2431800" cy="3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 </a:t>
            </a:r>
            <a:r>
              <a:rPr b="1" lang="en" sz="1100"/>
              <a:t>Reddit discussions</a:t>
            </a:r>
            <a:r>
              <a:rPr lang="en" sz="1100"/>
              <a:t>, there are </a:t>
            </a:r>
            <a:r>
              <a:rPr b="1" lang="en" sz="1100"/>
              <a:t>3,430 mentions of insulin</a:t>
            </a:r>
            <a:r>
              <a:rPr lang="en" sz="1100"/>
              <a:t>, with: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80 mentions</a:t>
            </a:r>
            <a:r>
              <a:rPr lang="en" sz="1100"/>
              <a:t> focusing on availability,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116 mentions</a:t>
            </a:r>
            <a:r>
              <a:rPr lang="en" sz="1100"/>
              <a:t> discussing costs, and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36 mentions</a:t>
            </a:r>
            <a:r>
              <a:rPr lang="en" sz="1100"/>
              <a:t> referencing Medicare caps.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In </a:t>
            </a:r>
            <a:r>
              <a:rPr b="1" lang="en" sz="1100"/>
              <a:t>Non-Reddit sources</a:t>
            </a:r>
            <a:r>
              <a:rPr lang="en" sz="1100"/>
              <a:t>, there are </a:t>
            </a:r>
            <a:r>
              <a:rPr b="1" lang="en" sz="1100"/>
              <a:t>2,246 mentions of insulin</a:t>
            </a:r>
            <a:r>
              <a:rPr lang="en" sz="1100"/>
              <a:t>, with: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Only </a:t>
            </a:r>
            <a:r>
              <a:rPr b="1" lang="en" sz="1100"/>
              <a:t>3 mentions</a:t>
            </a:r>
            <a:r>
              <a:rPr lang="en" sz="1100"/>
              <a:t> about availability,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227 mentions</a:t>
            </a:r>
            <a:r>
              <a:rPr lang="en" sz="1100"/>
              <a:t> addressing costs, and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233 mentions</a:t>
            </a:r>
            <a:r>
              <a:rPr lang="en" sz="1100"/>
              <a:t> discussing Medicare caps.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37"/>
          <p:cNvSpPr/>
          <p:nvPr/>
        </p:nvSpPr>
        <p:spPr>
          <a:xfrm>
            <a:off x="5669325" y="1482077"/>
            <a:ext cx="572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7"/>
          <p:cNvSpPr/>
          <p:nvPr/>
        </p:nvSpPr>
        <p:spPr>
          <a:xfrm>
            <a:off x="5669325" y="2531052"/>
            <a:ext cx="5727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7"/>
          <p:cNvSpPr/>
          <p:nvPr/>
        </p:nvSpPr>
        <p:spPr>
          <a:xfrm>
            <a:off x="5669325" y="3621052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364525" cy="3198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Reddit Topic Modeling</a:t>
            </a:r>
            <a:endParaRPr/>
          </a:p>
        </p:txBody>
      </p:sp>
      <p:sp>
        <p:nvSpPr>
          <p:cNvPr id="389" name="Google Shape;389;p38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Google Shape;390;p38"/>
          <p:cNvSpPr txBox="1"/>
          <p:nvPr/>
        </p:nvSpPr>
        <p:spPr>
          <a:xfrm>
            <a:off x="6279475" y="951775"/>
            <a:ext cx="2760300" cy="3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Key Insight</a:t>
            </a:r>
            <a:r>
              <a:rPr lang="en" sz="1100"/>
              <a:t>: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11,910 out of ~30k posts mention cost-related terms.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5,394 posts discuss government or public health agencies. Selected topic key words: </a:t>
            </a:r>
            <a:r>
              <a:rPr b="1"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"biden"</a:t>
            </a:r>
            <a:r>
              <a:rPr b="1"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"president"</a:t>
            </a:r>
            <a:r>
              <a:rPr b="1"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"policy"</a:t>
            </a:r>
            <a:r>
              <a:rPr b="1"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"public"</a:t>
            </a:r>
            <a:r>
              <a:rPr b="1"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"covid"</a:t>
            </a:r>
            <a:endParaRPr b="1"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4,424 posts reference pharmaceutical companies.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High "Other" Count</a:t>
            </a:r>
            <a:r>
              <a:rPr lang="en" sz="1100"/>
              <a:t>: Model might need more topics to capture diverse themes. For example: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Increase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n_components</a:t>
            </a:r>
            <a:r>
              <a:rPr lang="en" sz="1100"/>
              <a:t> in LDA (e.g., from 5 to 10 or 15).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Add subcategories (e.g., "mental health" or "diet and exercise").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91" name="Google Shape;391;p38"/>
          <p:cNvSpPr/>
          <p:nvPr/>
        </p:nvSpPr>
        <p:spPr>
          <a:xfrm>
            <a:off x="5669325" y="1482077"/>
            <a:ext cx="572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8"/>
          <p:cNvSpPr/>
          <p:nvPr/>
        </p:nvSpPr>
        <p:spPr>
          <a:xfrm>
            <a:off x="5669325" y="2531052"/>
            <a:ext cx="5727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8"/>
          <p:cNvSpPr/>
          <p:nvPr/>
        </p:nvSpPr>
        <p:spPr>
          <a:xfrm>
            <a:off x="5669325" y="3621052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38"/>
          <p:cNvPicPr preferRelativeResize="0"/>
          <p:nvPr/>
        </p:nvPicPr>
        <p:blipFill rotWithShape="1">
          <a:blip r:embed="rId3">
            <a:alphaModFix/>
          </a:blip>
          <a:srcRect b="0" l="0" r="0" t="34188"/>
          <a:stretch/>
        </p:blipFill>
        <p:spPr>
          <a:xfrm>
            <a:off x="872200" y="1301675"/>
            <a:ext cx="4173325" cy="16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198" y="3256423"/>
            <a:ext cx="4064960" cy="17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Reddit Topic Modeling</a:t>
            </a:r>
            <a:endParaRPr/>
          </a:p>
        </p:txBody>
      </p:sp>
      <p:sp>
        <p:nvSpPr>
          <p:cNvPr id="401" name="Google Shape;401;p39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2" name="Google Shape;4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400" y="1530650"/>
            <a:ext cx="194310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2925" y="1530650"/>
            <a:ext cx="6051076" cy="29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9"/>
          <p:cNvSpPr txBox="1"/>
          <p:nvPr>
            <p:ph type="title"/>
          </p:nvPr>
        </p:nvSpPr>
        <p:spPr>
          <a:xfrm>
            <a:off x="5341538" y="1017725"/>
            <a:ext cx="185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Comparison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750" y="152400"/>
            <a:ext cx="647893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1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6" name="Google Shape;4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25" y="528638"/>
            <a:ext cx="7524750" cy="4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2" name="Google Shape;4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25" y="528638"/>
            <a:ext cx="7524750" cy="4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3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8" name="Google Shape;4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75" y="1936125"/>
            <a:ext cx="4638825" cy="31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3"/>
          <p:cNvSpPr txBox="1"/>
          <p:nvPr/>
        </p:nvSpPr>
        <p:spPr>
          <a:xfrm>
            <a:off x="6074186" y="3022975"/>
            <a:ext cx="2701500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Lato"/>
                <a:ea typeface="Lato"/>
                <a:cs typeface="Lato"/>
                <a:sym typeface="Lato"/>
              </a:rPr>
              <a:t>The LLM predictions have a high rate of difference compared to the original sentiment. We need to investigate it further to see if LLM sentiment is actually an improvement or mismatch.</a:t>
            </a:r>
            <a:endParaRPr sz="1200">
              <a:solidFill>
                <a:srgbClr val="D4D4D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p43"/>
          <p:cNvSpPr txBox="1"/>
          <p:nvPr/>
        </p:nvSpPr>
        <p:spPr>
          <a:xfrm>
            <a:off x="6074186" y="1822215"/>
            <a:ext cx="25563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Lato"/>
                <a:ea typeface="Lato"/>
                <a:cs typeface="Lato"/>
                <a:sym typeface="Lato"/>
              </a:rPr>
              <a:t>Approximately 88.65% of the predictions do not match the original sentiment.</a:t>
            </a:r>
            <a:endParaRPr sz="1200">
              <a:solidFill>
                <a:srgbClr val="D4D4D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Lato"/>
                <a:ea typeface="Lato"/>
                <a:cs typeface="Lato"/>
                <a:sym typeface="Lato"/>
              </a:rPr>
              <a:t>Only 11.35% of the predictions match.</a:t>
            </a:r>
            <a:endParaRPr sz="1200">
              <a:solidFill>
                <a:srgbClr val="D4D4D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43"/>
          <p:cNvSpPr txBox="1"/>
          <p:nvPr/>
        </p:nvSpPr>
        <p:spPr>
          <a:xfrm>
            <a:off x="6074186" y="163650"/>
            <a:ext cx="25563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Lato"/>
                <a:ea typeface="Lato"/>
                <a:cs typeface="Lato"/>
                <a:sym typeface="Lato"/>
              </a:rPr>
              <a:t>The chart shows two categories:</a:t>
            </a:r>
            <a:endParaRPr sz="1200">
              <a:solidFill>
                <a:srgbClr val="D4D4D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Lato"/>
                <a:ea typeface="Lato"/>
                <a:cs typeface="Lato"/>
                <a:sym typeface="Lato"/>
              </a:rPr>
              <a:t>False:</a:t>
            </a:r>
            <a:r>
              <a:rPr lang="en" sz="1200">
                <a:solidFill>
                  <a:srgbClr val="D4D4D4"/>
                </a:solidFill>
                <a:latin typeface="Lato"/>
                <a:ea typeface="Lato"/>
                <a:cs typeface="Lato"/>
                <a:sym typeface="Lato"/>
              </a:rPr>
              <a:t> Instances where the sentiment predicted by the LLM does not match the original sentiment.</a:t>
            </a:r>
            <a:endParaRPr sz="1200">
              <a:solidFill>
                <a:srgbClr val="D4D4D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4D4D4"/>
                </a:solidFill>
                <a:latin typeface="Lato"/>
                <a:ea typeface="Lato"/>
                <a:cs typeface="Lato"/>
                <a:sym typeface="Lato"/>
              </a:rPr>
              <a:t>True: </a:t>
            </a:r>
            <a:r>
              <a:rPr lang="en" sz="1200">
                <a:solidFill>
                  <a:srgbClr val="D4D4D4"/>
                </a:solidFill>
                <a:latin typeface="Lato"/>
                <a:ea typeface="Lato"/>
                <a:cs typeface="Lato"/>
                <a:sym typeface="Lato"/>
              </a:rPr>
              <a:t>Instances where the sentiment matches.</a:t>
            </a:r>
            <a:endParaRPr sz="1200">
              <a:solidFill>
                <a:srgbClr val="D4D4D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43"/>
          <p:cNvSpPr/>
          <p:nvPr/>
        </p:nvSpPr>
        <p:spPr>
          <a:xfrm>
            <a:off x="5227975" y="312952"/>
            <a:ext cx="706200" cy="572700"/>
          </a:xfrm>
          <a:prstGeom prst="rect">
            <a:avLst/>
          </a:prstGeom>
          <a:solidFill>
            <a:srgbClr val="CE91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4D4D4"/>
              </a:solidFill>
            </a:endParaRPr>
          </a:p>
        </p:txBody>
      </p:sp>
      <p:sp>
        <p:nvSpPr>
          <p:cNvPr id="433" name="Google Shape;433;p43"/>
          <p:cNvSpPr/>
          <p:nvPr/>
        </p:nvSpPr>
        <p:spPr>
          <a:xfrm>
            <a:off x="5227975" y="2047727"/>
            <a:ext cx="706200" cy="572700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4D4D4"/>
              </a:solidFill>
            </a:endParaRPr>
          </a:p>
        </p:txBody>
      </p:sp>
      <p:sp>
        <p:nvSpPr>
          <p:cNvPr id="434" name="Google Shape;434;p43"/>
          <p:cNvSpPr/>
          <p:nvPr/>
        </p:nvSpPr>
        <p:spPr>
          <a:xfrm>
            <a:off x="5227975" y="3213927"/>
            <a:ext cx="706200" cy="572700"/>
          </a:xfrm>
          <a:prstGeom prst="rect">
            <a:avLst/>
          </a:prstGeom>
          <a:solidFill>
            <a:srgbClr val="18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4D4D4"/>
              </a:solidFill>
            </a:endParaRPr>
          </a:p>
        </p:txBody>
      </p:sp>
      <p:sp>
        <p:nvSpPr>
          <p:cNvPr id="435" name="Google Shape;435;p43"/>
          <p:cNvSpPr txBox="1"/>
          <p:nvPr>
            <p:ph type="title"/>
          </p:nvPr>
        </p:nvSpPr>
        <p:spPr>
          <a:xfrm>
            <a:off x="80725" y="163650"/>
            <a:ext cx="477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Sentiment Match Comparison: </a:t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LLM vs Original</a:t>
            </a:r>
            <a:endParaRPr sz="3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4"/>
          <p:cNvSpPr txBox="1"/>
          <p:nvPr>
            <p:ph idx="12" type="sldNum"/>
          </p:nvPr>
        </p:nvSpPr>
        <p:spPr>
          <a:xfrm>
            <a:off x="8556477" y="4608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1" name="Google Shape;441;p44"/>
          <p:cNvSpPr txBox="1"/>
          <p:nvPr>
            <p:ph idx="1" type="subTitle"/>
          </p:nvPr>
        </p:nvSpPr>
        <p:spPr>
          <a:xfrm>
            <a:off x="367125" y="2398250"/>
            <a:ext cx="34869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sentiment from the data says </a:t>
            </a:r>
            <a:r>
              <a:rPr b="1" lang="en"/>
              <a:t>negative</a:t>
            </a:r>
            <a:r>
              <a:rPr lang="en"/>
              <a:t>, </a:t>
            </a:r>
            <a:r>
              <a:rPr lang="en"/>
              <a:t>probably</a:t>
            </a:r>
            <a:r>
              <a:rPr lang="en"/>
              <a:t> due to words like ‘more </a:t>
            </a:r>
            <a:r>
              <a:rPr lang="en"/>
              <a:t>difficult</a:t>
            </a:r>
            <a:r>
              <a:rPr lang="en"/>
              <a:t>’, ‘die’.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However, LLM (OpenAI gpt4o) identifies it to be </a:t>
            </a:r>
            <a:r>
              <a:rPr b="1" lang="en"/>
              <a:t>unknown </a:t>
            </a:r>
            <a:r>
              <a:rPr lang="en"/>
              <a:t>sentiment, </a:t>
            </a:r>
            <a:r>
              <a:rPr b="1" lang="en"/>
              <a:t>which makes more sense.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Conclusion, LLM can take subjectivity into account, and judge a paragraph by its context.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NLP models ‘tokenize’ by words, which break the context and may lead to low accuracy.</a:t>
            </a:r>
            <a:endParaRPr/>
          </a:p>
        </p:txBody>
      </p:sp>
      <p:sp>
        <p:nvSpPr>
          <p:cNvPr id="442" name="Google Shape;442;p44"/>
          <p:cNvSpPr txBox="1"/>
          <p:nvPr>
            <p:ph type="title"/>
          </p:nvPr>
        </p:nvSpPr>
        <p:spPr>
          <a:xfrm>
            <a:off x="720000" y="445025"/>
            <a:ext cx="576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#1</a:t>
            </a:r>
            <a:endParaRPr/>
          </a:p>
        </p:txBody>
      </p:sp>
      <p:pic>
        <p:nvPicPr>
          <p:cNvPr id="443" name="Google Shape;4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8975"/>
            <a:ext cx="8839198" cy="81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8100" y="2928550"/>
            <a:ext cx="5262975" cy="11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5"/>
          <p:cNvSpPr txBox="1"/>
          <p:nvPr>
            <p:ph idx="12" type="sldNum"/>
          </p:nvPr>
        </p:nvSpPr>
        <p:spPr>
          <a:xfrm>
            <a:off x="8556477" y="4608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" name="Google Shape;450;p45"/>
          <p:cNvSpPr txBox="1"/>
          <p:nvPr>
            <p:ph idx="1" type="subTitle"/>
          </p:nvPr>
        </p:nvSpPr>
        <p:spPr>
          <a:xfrm>
            <a:off x="671925" y="2398250"/>
            <a:ext cx="7446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sentiment from the data says </a:t>
            </a:r>
            <a:r>
              <a:rPr b="1" lang="en"/>
              <a:t>neutral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 (OpenAI gpt4o) identifies it to be </a:t>
            </a:r>
            <a:r>
              <a:rPr b="1" lang="en"/>
              <a:t>positive </a:t>
            </a:r>
            <a:r>
              <a:rPr lang="en"/>
              <a:t>sentiment, </a:t>
            </a:r>
            <a:r>
              <a:rPr b="1" lang="en"/>
              <a:t>which makes more sense.</a:t>
            </a:r>
            <a:endParaRPr b="1"/>
          </a:p>
        </p:txBody>
      </p:sp>
      <p:sp>
        <p:nvSpPr>
          <p:cNvPr id="451" name="Google Shape;451;p45"/>
          <p:cNvSpPr txBox="1"/>
          <p:nvPr>
            <p:ph type="title"/>
          </p:nvPr>
        </p:nvSpPr>
        <p:spPr>
          <a:xfrm>
            <a:off x="720000" y="445025"/>
            <a:ext cx="759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#2</a:t>
            </a:r>
            <a:endParaRPr/>
          </a:p>
        </p:txBody>
      </p:sp>
      <p:pic>
        <p:nvPicPr>
          <p:cNvPr id="452" name="Google Shape;4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641068" cy="107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81950"/>
            <a:ext cx="8839197" cy="550183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5"/>
          <p:cNvSpPr txBox="1"/>
          <p:nvPr>
            <p:ph idx="1" type="subTitle"/>
          </p:nvPr>
        </p:nvSpPr>
        <p:spPr>
          <a:xfrm>
            <a:off x="792150" y="4084525"/>
            <a:ext cx="7446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sentiment from the data says </a:t>
            </a:r>
            <a:r>
              <a:rPr b="1" lang="en"/>
              <a:t>mixed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 (OpenAI gpt4o) identifies it to be </a:t>
            </a:r>
            <a:r>
              <a:rPr b="1" lang="en"/>
              <a:t>negative </a:t>
            </a:r>
            <a:r>
              <a:rPr lang="en"/>
              <a:t>sentiment, </a:t>
            </a:r>
            <a:r>
              <a:rPr b="1" lang="en"/>
              <a:t>both makes sense</a:t>
            </a:r>
            <a:r>
              <a:rPr b="1" lang="en"/>
              <a:t>.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>
            <p:ph type="title"/>
          </p:nvPr>
        </p:nvSpPr>
        <p:spPr>
          <a:xfrm>
            <a:off x="567369" y="216425"/>
            <a:ext cx="3370500" cy="12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the disease</a:t>
            </a:r>
            <a:endParaRPr/>
          </a:p>
        </p:txBody>
      </p:sp>
      <p:sp>
        <p:nvSpPr>
          <p:cNvPr id="223" name="Google Shape;223;p28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28"/>
          <p:cNvSpPr txBox="1"/>
          <p:nvPr>
            <p:ph idx="1" type="body"/>
          </p:nvPr>
        </p:nvSpPr>
        <p:spPr>
          <a:xfrm>
            <a:off x="567375" y="1390050"/>
            <a:ext cx="3675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Diabetes is a chronic disease that affects how the body processes blood sugar (glucose).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There are three main types: Type 1, Type 2, and Gestational diabetes.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Insulin, a hormone produced by the pancreas, plays a key role in regulating blood sugar.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Uncontrolled diabetes can lead to: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✚"/>
            </a:pPr>
            <a:r>
              <a:rPr lang="en"/>
              <a:t>Cardiovascular disease (heart attack, stroke)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✚"/>
            </a:pPr>
            <a:r>
              <a:rPr lang="en"/>
              <a:t>Nerve damage (neuropathy)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✚"/>
            </a:pPr>
            <a:r>
              <a:rPr lang="en"/>
              <a:t>Kidney failure (nephropathy)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✚"/>
            </a:pPr>
            <a:r>
              <a:rPr lang="en"/>
              <a:t>Vision problems or blindness (retinopathy)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✚"/>
            </a:pPr>
            <a:r>
              <a:rPr lang="en"/>
              <a:t>Increased risk of infections</a:t>
            </a:r>
            <a:endParaRPr/>
          </a:p>
        </p:txBody>
      </p:sp>
      <p:pic>
        <p:nvPicPr>
          <p:cNvPr id="225" name="Google Shape;225;p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5656" r="4000" t="0"/>
          <a:stretch/>
        </p:blipFill>
        <p:spPr>
          <a:xfrm>
            <a:off x="4577800" y="445025"/>
            <a:ext cx="3851100" cy="4253477"/>
          </a:xfrm>
          <a:prstGeom prst="rect">
            <a:avLst/>
          </a:prstGeom>
        </p:spPr>
      </p:pic>
      <p:grpSp>
        <p:nvGrpSpPr>
          <p:cNvPr id="226" name="Google Shape;226;p28"/>
          <p:cNvGrpSpPr/>
          <p:nvPr/>
        </p:nvGrpSpPr>
        <p:grpSpPr>
          <a:xfrm flipH="1">
            <a:off x="4325982" y="4072003"/>
            <a:ext cx="697275" cy="1071467"/>
            <a:chOff x="3014635" y="3803325"/>
            <a:chExt cx="894057" cy="1340172"/>
          </a:xfrm>
        </p:grpSpPr>
        <p:sp>
          <p:nvSpPr>
            <p:cNvPr id="227" name="Google Shape;227;p28"/>
            <p:cNvSpPr/>
            <p:nvPr/>
          </p:nvSpPr>
          <p:spPr>
            <a:xfrm flipH="1">
              <a:off x="3461692" y="3803325"/>
              <a:ext cx="447000" cy="1340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 flipH="1">
              <a:off x="3014635" y="4180497"/>
              <a:ext cx="447000" cy="96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6"/>
          <p:cNvSpPr txBox="1"/>
          <p:nvPr>
            <p:ph idx="12" type="sldNum"/>
          </p:nvPr>
        </p:nvSpPr>
        <p:spPr>
          <a:xfrm>
            <a:off x="86994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350" y="595125"/>
            <a:ext cx="4689359" cy="312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6"/>
          <p:cNvSpPr txBox="1"/>
          <p:nvPr/>
        </p:nvSpPr>
        <p:spPr>
          <a:xfrm>
            <a:off x="821325" y="3186550"/>
            <a:ext cx="2191200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CGMs are rarely mentioned in the data, indicating a possible underrepresentation of CGM-related discussions.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we wanted to focus on CGM-related content, this could indicate a need to refine the dataset or the filters used to extract relevant content.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2" name="Google Shape;462;p46"/>
          <p:cNvSpPr txBox="1"/>
          <p:nvPr/>
        </p:nvSpPr>
        <p:spPr>
          <a:xfrm>
            <a:off x="821325" y="1985790"/>
            <a:ext cx="20733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Approximately 97.32% of the rows do not contain CGM mentions.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Only 2.68% of the rows mention CGMs.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46"/>
          <p:cNvSpPr txBox="1"/>
          <p:nvPr/>
        </p:nvSpPr>
        <p:spPr>
          <a:xfrm>
            <a:off x="821325" y="174825"/>
            <a:ext cx="20733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 chart shows two categories: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False: Instances where CGMs (e.g., Dexcom, Libre, etc.) are not mentioned in the Sound Bite Text.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True: Instances where CGMs are mentioned.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46"/>
          <p:cNvSpPr/>
          <p:nvPr/>
        </p:nvSpPr>
        <p:spPr>
          <a:xfrm>
            <a:off x="134975" y="324127"/>
            <a:ext cx="572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6"/>
          <p:cNvSpPr/>
          <p:nvPr/>
        </p:nvSpPr>
        <p:spPr>
          <a:xfrm>
            <a:off x="134975" y="2211302"/>
            <a:ext cx="572700" cy="572700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6"/>
          <p:cNvSpPr/>
          <p:nvPr/>
        </p:nvSpPr>
        <p:spPr>
          <a:xfrm>
            <a:off x="134975" y="3377502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6"/>
          <p:cNvSpPr txBox="1"/>
          <p:nvPr>
            <p:ph type="title"/>
          </p:nvPr>
        </p:nvSpPr>
        <p:spPr>
          <a:xfrm>
            <a:off x="3768675" y="22425"/>
            <a:ext cx="477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CGM Mentions</a:t>
            </a:r>
            <a:endParaRPr sz="3100"/>
          </a:p>
        </p:txBody>
      </p:sp>
      <p:pic>
        <p:nvPicPr>
          <p:cNvPr id="468" name="Google Shape;46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6800" y="3809500"/>
            <a:ext cx="5096449" cy="124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4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456" r="1465" t="0"/>
          <a:stretch/>
        </p:blipFill>
        <p:spPr>
          <a:xfrm>
            <a:off x="0" y="1209655"/>
            <a:ext cx="3448775" cy="3933896"/>
          </a:xfrm>
          <a:prstGeom prst="rect">
            <a:avLst/>
          </a:prstGeom>
        </p:spPr>
      </p:pic>
      <p:sp>
        <p:nvSpPr>
          <p:cNvPr id="474" name="Google Shape;474;p47"/>
          <p:cNvSpPr txBox="1"/>
          <p:nvPr>
            <p:ph idx="12" type="sldNum"/>
          </p:nvPr>
        </p:nvSpPr>
        <p:spPr>
          <a:xfrm>
            <a:off x="7785002" y="46737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5" name="Google Shape;475;p47"/>
          <p:cNvSpPr txBox="1"/>
          <p:nvPr>
            <p:ph idx="12" type="sldNum"/>
          </p:nvPr>
        </p:nvSpPr>
        <p:spPr>
          <a:xfrm>
            <a:off x="7785002" y="46737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6" name="Google Shape;476;p47"/>
          <p:cNvSpPr txBox="1"/>
          <p:nvPr/>
        </p:nvSpPr>
        <p:spPr>
          <a:xfrm>
            <a:off x="5083575" y="3403975"/>
            <a:ext cx="3713700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Lato"/>
                <a:ea typeface="Lato"/>
                <a:cs typeface="Lato"/>
                <a:sym typeface="Lato"/>
              </a:rPr>
              <a:t>8.4% are about FreeStyle (likely older models or non-CGM products by Abbott).</a:t>
            </a:r>
            <a:endParaRPr sz="1200">
              <a:solidFill>
                <a:srgbClr val="D4D4D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Lato"/>
                <a:ea typeface="Lato"/>
                <a:cs typeface="Lato"/>
                <a:sym typeface="Lato"/>
              </a:rPr>
              <a:t>4.8% are about FreeStyle Libre specifically. </a:t>
            </a:r>
            <a:endParaRPr sz="1200">
              <a:solidFill>
                <a:srgbClr val="D4D4D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200"/>
              <a:buFont typeface="Lato"/>
              <a:buChar char="-"/>
            </a:pPr>
            <a:r>
              <a:rPr lang="en" sz="1200">
                <a:solidFill>
                  <a:srgbClr val="D4D4D4"/>
                </a:solidFill>
                <a:latin typeface="Lato"/>
                <a:ea typeface="Lato"/>
                <a:cs typeface="Lato"/>
                <a:sym typeface="Lato"/>
              </a:rPr>
              <a:t>FreeStyle Libre is a CGM brand by Abbott, so its lower percentage compared to Dexcom could indicate less awareness or user adoption in this dataset.</a:t>
            </a:r>
            <a:endParaRPr sz="1200">
              <a:solidFill>
                <a:srgbClr val="D4D4D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47"/>
          <p:cNvSpPr txBox="1"/>
          <p:nvPr/>
        </p:nvSpPr>
        <p:spPr>
          <a:xfrm>
            <a:off x="5083575" y="1822225"/>
            <a:ext cx="37137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Lato"/>
                <a:ea typeface="Lato"/>
                <a:cs typeface="Lato"/>
                <a:sym typeface="Lato"/>
              </a:rPr>
              <a:t>27.7% of the mentions are about Libre (including FreeStyle Libre). Libre is the second most discussed CGM.</a:t>
            </a:r>
            <a:endParaRPr sz="1200">
              <a:solidFill>
                <a:srgbClr val="D4D4D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200"/>
              <a:buFont typeface="Lato"/>
              <a:buChar char="-"/>
            </a:pPr>
            <a:r>
              <a:rPr lang="en" sz="1200">
                <a:solidFill>
                  <a:srgbClr val="D4D4D4"/>
                </a:solidFill>
                <a:latin typeface="Lato"/>
                <a:ea typeface="Lato"/>
                <a:cs typeface="Lato"/>
                <a:sym typeface="Lato"/>
              </a:rPr>
              <a:t>Abbott's Libre devices are widely used due to their affordability and simplicity compared to Dexcom, which might explain its significant share of mentions.</a:t>
            </a:r>
            <a:endParaRPr sz="1200">
              <a:solidFill>
                <a:srgbClr val="D4D4D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47"/>
          <p:cNvSpPr txBox="1"/>
          <p:nvPr/>
        </p:nvSpPr>
        <p:spPr>
          <a:xfrm>
            <a:off x="5083575" y="163650"/>
            <a:ext cx="37137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Lato"/>
                <a:ea typeface="Lato"/>
                <a:cs typeface="Lato"/>
                <a:sym typeface="Lato"/>
              </a:rPr>
              <a:t>59.0% of the mentions are about Dexcom. This indicates that Dexcom is the most discussed CGM in the dataset.</a:t>
            </a:r>
            <a:endParaRPr sz="1200">
              <a:solidFill>
                <a:srgbClr val="D4D4D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Lato"/>
                <a:ea typeface="Lato"/>
                <a:cs typeface="Lato"/>
                <a:sym typeface="Lato"/>
              </a:rPr>
              <a:t>Possible reasons:</a:t>
            </a:r>
            <a:endParaRPr sz="1200">
              <a:solidFill>
                <a:srgbClr val="D4D4D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200"/>
              <a:buFont typeface="Lato"/>
              <a:buChar char="-"/>
            </a:pPr>
            <a:r>
              <a:rPr lang="en" sz="1200">
                <a:solidFill>
                  <a:srgbClr val="D4D4D4"/>
                </a:solidFill>
                <a:latin typeface="Lato"/>
                <a:ea typeface="Lato"/>
                <a:cs typeface="Lato"/>
                <a:sym typeface="Lato"/>
              </a:rPr>
              <a:t>Greater market presence or popularity.</a:t>
            </a:r>
            <a:endParaRPr sz="1200">
              <a:solidFill>
                <a:srgbClr val="D4D4D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200"/>
              <a:buFont typeface="Lato"/>
              <a:buChar char="-"/>
            </a:pPr>
            <a:r>
              <a:rPr lang="en" sz="1200">
                <a:solidFill>
                  <a:srgbClr val="D4D4D4"/>
                </a:solidFill>
                <a:latin typeface="Lato"/>
                <a:ea typeface="Lato"/>
                <a:cs typeface="Lato"/>
                <a:sym typeface="Lato"/>
              </a:rPr>
              <a:t>Users frequently sharing their experiences (positive or negative) with Dexcom.</a:t>
            </a:r>
            <a:endParaRPr sz="1200">
              <a:solidFill>
                <a:srgbClr val="D4D4D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9" name="Google Shape;479;p47"/>
          <p:cNvSpPr/>
          <p:nvPr/>
        </p:nvSpPr>
        <p:spPr>
          <a:xfrm>
            <a:off x="4237375" y="312952"/>
            <a:ext cx="706200" cy="572700"/>
          </a:xfrm>
          <a:prstGeom prst="rect">
            <a:avLst/>
          </a:prstGeom>
          <a:solidFill>
            <a:srgbClr val="CE91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4D4D4"/>
              </a:solidFill>
            </a:endParaRPr>
          </a:p>
        </p:txBody>
      </p:sp>
      <p:sp>
        <p:nvSpPr>
          <p:cNvPr id="480" name="Google Shape;480;p47"/>
          <p:cNvSpPr/>
          <p:nvPr/>
        </p:nvSpPr>
        <p:spPr>
          <a:xfrm>
            <a:off x="4237375" y="2047727"/>
            <a:ext cx="706200" cy="572700"/>
          </a:xfrm>
          <a:prstGeom prst="rect">
            <a:avLst/>
          </a:prstGeom>
          <a:solidFill>
            <a:srgbClr val="FFC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4D4D4"/>
              </a:solidFill>
            </a:endParaRPr>
          </a:p>
        </p:txBody>
      </p:sp>
      <p:sp>
        <p:nvSpPr>
          <p:cNvPr id="481" name="Google Shape;481;p47"/>
          <p:cNvSpPr/>
          <p:nvPr/>
        </p:nvSpPr>
        <p:spPr>
          <a:xfrm>
            <a:off x="4237375" y="3594927"/>
            <a:ext cx="706200" cy="572700"/>
          </a:xfrm>
          <a:prstGeom prst="rect">
            <a:avLst/>
          </a:prstGeom>
          <a:solidFill>
            <a:srgbClr val="18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4D4D4"/>
              </a:solidFill>
            </a:endParaRPr>
          </a:p>
        </p:txBody>
      </p:sp>
      <p:sp>
        <p:nvSpPr>
          <p:cNvPr id="482" name="Google Shape;482;p47"/>
          <p:cNvSpPr txBox="1"/>
          <p:nvPr>
            <p:ph type="title"/>
          </p:nvPr>
        </p:nvSpPr>
        <p:spPr>
          <a:xfrm>
            <a:off x="-264925" y="76200"/>
            <a:ext cx="371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CGM Brand Breakdown</a:t>
            </a:r>
            <a:endParaRPr sz="2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8"/>
          <p:cNvSpPr txBox="1"/>
          <p:nvPr>
            <p:ph idx="12" type="sldNum"/>
          </p:nvPr>
        </p:nvSpPr>
        <p:spPr>
          <a:xfrm>
            <a:off x="8556477" y="4608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8" name="Google Shape;4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600" y="1171300"/>
            <a:ext cx="4310724" cy="3239937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8"/>
          <p:cNvSpPr txBox="1"/>
          <p:nvPr/>
        </p:nvSpPr>
        <p:spPr>
          <a:xfrm>
            <a:off x="1197375" y="2184775"/>
            <a:ext cx="2964300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Lato"/>
                <a:ea typeface="Lato"/>
                <a:cs typeface="Lato"/>
                <a:sym typeface="Lato"/>
              </a:rPr>
              <a:t>FreeStyle Libre and FreeStyle have limited mentions and minimal sentiment variation, suggesting lower engagement or usage in the dataset.</a:t>
            </a:r>
            <a:endParaRPr sz="1200">
              <a:solidFill>
                <a:srgbClr val="D4D4D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0" name="Google Shape;490;p48"/>
          <p:cNvSpPr txBox="1"/>
          <p:nvPr/>
        </p:nvSpPr>
        <p:spPr>
          <a:xfrm>
            <a:off x="1197375" y="1517425"/>
            <a:ext cx="29643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Lato"/>
                <a:ea typeface="Lato"/>
                <a:cs typeface="Lato"/>
                <a:sym typeface="Lato"/>
              </a:rPr>
              <a:t>Libre follows Dexcom but has fewer Positive mentions, indicating less user satisfaction overall.</a:t>
            </a:r>
            <a:endParaRPr sz="1200">
              <a:solidFill>
                <a:srgbClr val="D4D4D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1" name="Google Shape;491;p48"/>
          <p:cNvSpPr txBox="1"/>
          <p:nvPr/>
        </p:nvSpPr>
        <p:spPr>
          <a:xfrm>
            <a:off x="1197375" y="849450"/>
            <a:ext cx="29643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Lato"/>
                <a:ea typeface="Lato"/>
                <a:cs typeface="Lato"/>
                <a:sym typeface="Lato"/>
              </a:rPr>
              <a:t>Dexcom leads in mentions and has a relatively higher proportion of Positive and Neutral sentiment.</a:t>
            </a:r>
            <a:endParaRPr sz="1200">
              <a:solidFill>
                <a:srgbClr val="D4D4D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48"/>
          <p:cNvSpPr/>
          <p:nvPr/>
        </p:nvSpPr>
        <p:spPr>
          <a:xfrm>
            <a:off x="351175" y="998752"/>
            <a:ext cx="706200" cy="572700"/>
          </a:xfrm>
          <a:prstGeom prst="rect">
            <a:avLst/>
          </a:prstGeom>
          <a:solidFill>
            <a:srgbClr val="CE91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4D4D4"/>
              </a:solidFill>
            </a:endParaRPr>
          </a:p>
        </p:txBody>
      </p:sp>
      <p:sp>
        <p:nvSpPr>
          <p:cNvPr id="493" name="Google Shape;493;p48"/>
          <p:cNvSpPr/>
          <p:nvPr/>
        </p:nvSpPr>
        <p:spPr>
          <a:xfrm>
            <a:off x="351175" y="1742927"/>
            <a:ext cx="706200" cy="572700"/>
          </a:xfrm>
          <a:prstGeom prst="rect">
            <a:avLst/>
          </a:prstGeom>
          <a:solidFill>
            <a:srgbClr val="68A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4D4D4"/>
              </a:solidFill>
            </a:endParaRPr>
          </a:p>
        </p:txBody>
      </p:sp>
      <p:sp>
        <p:nvSpPr>
          <p:cNvPr id="494" name="Google Shape;494;p48"/>
          <p:cNvSpPr/>
          <p:nvPr/>
        </p:nvSpPr>
        <p:spPr>
          <a:xfrm>
            <a:off x="351175" y="2528127"/>
            <a:ext cx="706200" cy="572700"/>
          </a:xfrm>
          <a:prstGeom prst="rect">
            <a:avLst/>
          </a:prstGeom>
          <a:solidFill>
            <a:srgbClr val="18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4D4D4"/>
              </a:solidFill>
            </a:endParaRPr>
          </a:p>
        </p:txBody>
      </p:sp>
      <p:sp>
        <p:nvSpPr>
          <p:cNvPr id="495" name="Google Shape;495;p48"/>
          <p:cNvSpPr txBox="1"/>
          <p:nvPr>
            <p:ph type="title"/>
          </p:nvPr>
        </p:nvSpPr>
        <p:spPr>
          <a:xfrm>
            <a:off x="720000" y="1220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Breakdown for CGMS</a:t>
            </a:r>
            <a:endParaRPr/>
          </a:p>
        </p:txBody>
      </p:sp>
      <p:pic>
        <p:nvPicPr>
          <p:cNvPr id="496" name="Google Shape;49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175" y="3313324"/>
            <a:ext cx="3777450" cy="1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9"/>
          <p:cNvSpPr txBox="1"/>
          <p:nvPr>
            <p:ph idx="2" type="title"/>
          </p:nvPr>
        </p:nvSpPr>
        <p:spPr>
          <a:xfrm>
            <a:off x="2830800" y="1996150"/>
            <a:ext cx="3754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502" name="Google Shape;502;p49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2403300" y="540000"/>
            <a:ext cx="61437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537 Million</a:t>
            </a:r>
            <a:endParaRPr/>
          </a:p>
        </p:txBody>
      </p:sp>
      <p:sp>
        <p:nvSpPr>
          <p:cNvPr id="234" name="Google Shape;234;p29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29"/>
          <p:cNvSpPr txBox="1"/>
          <p:nvPr>
            <p:ph idx="1" type="subTitle"/>
          </p:nvPr>
        </p:nvSpPr>
        <p:spPr>
          <a:xfrm>
            <a:off x="2403300" y="1246025"/>
            <a:ext cx="5241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</a:t>
            </a:r>
            <a:r>
              <a:rPr lang="en"/>
              <a:t>e living with diabetes (2021). Estimated to rise to 783 million by 2045.</a:t>
            </a:r>
            <a:endParaRPr/>
          </a:p>
        </p:txBody>
      </p:sp>
      <p:sp>
        <p:nvSpPr>
          <p:cNvPr id="236" name="Google Shape;236;p29"/>
          <p:cNvSpPr txBox="1"/>
          <p:nvPr>
            <p:ph idx="3" type="subTitle"/>
          </p:nvPr>
        </p:nvSpPr>
        <p:spPr>
          <a:xfrm>
            <a:off x="3986425" y="2702175"/>
            <a:ext cx="3486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the population in U.S. have diabetes.</a:t>
            </a:r>
            <a:endParaRPr/>
          </a:p>
        </p:txBody>
      </p:sp>
      <p:sp>
        <p:nvSpPr>
          <p:cNvPr id="237" name="Google Shape;237;p29"/>
          <p:cNvSpPr txBox="1"/>
          <p:nvPr>
            <p:ph idx="5" type="subTitle"/>
          </p:nvPr>
        </p:nvSpPr>
        <p:spPr>
          <a:xfrm>
            <a:off x="5669750" y="4158325"/>
            <a:ext cx="25992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h</a:t>
            </a:r>
            <a:r>
              <a:rPr lang="en"/>
              <a:t>ave prediabetes.</a:t>
            </a:r>
            <a:endParaRPr/>
          </a:p>
        </p:txBody>
      </p:sp>
      <p:sp>
        <p:nvSpPr>
          <p:cNvPr id="238" name="Google Shape;238;p29"/>
          <p:cNvSpPr txBox="1"/>
          <p:nvPr>
            <p:ph idx="2" type="title"/>
          </p:nvPr>
        </p:nvSpPr>
        <p:spPr>
          <a:xfrm>
            <a:off x="3986425" y="1996150"/>
            <a:ext cx="45606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10.5</a:t>
            </a:r>
            <a:r>
              <a:rPr lang="en"/>
              <a:t>%</a:t>
            </a:r>
            <a:endParaRPr/>
          </a:p>
        </p:txBody>
      </p:sp>
      <p:sp>
        <p:nvSpPr>
          <p:cNvPr id="239" name="Google Shape;239;p29"/>
          <p:cNvSpPr txBox="1"/>
          <p:nvPr>
            <p:ph idx="4" type="title"/>
          </p:nvPr>
        </p:nvSpPr>
        <p:spPr>
          <a:xfrm>
            <a:off x="5669750" y="3452300"/>
            <a:ext cx="3134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37</a:t>
            </a:r>
            <a:r>
              <a:rPr lang="en"/>
              <a:t>%</a:t>
            </a:r>
            <a:endParaRPr/>
          </a:p>
        </p:txBody>
      </p:sp>
      <p:sp>
        <p:nvSpPr>
          <p:cNvPr id="240" name="Google Shape;240;p29"/>
          <p:cNvSpPr txBox="1"/>
          <p:nvPr/>
        </p:nvSpPr>
        <p:spPr>
          <a:xfrm>
            <a:off x="975226" y="529350"/>
            <a:ext cx="928200" cy="84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2558351" y="1985500"/>
            <a:ext cx="928200" cy="84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9"/>
          <p:cNvSpPr txBox="1"/>
          <p:nvPr/>
        </p:nvSpPr>
        <p:spPr>
          <a:xfrm>
            <a:off x="4241676" y="3441650"/>
            <a:ext cx="928200" cy="84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43" name="Google Shape;243;p29"/>
          <p:cNvGrpSpPr/>
          <p:nvPr/>
        </p:nvGrpSpPr>
        <p:grpSpPr>
          <a:xfrm>
            <a:off x="1265786" y="764106"/>
            <a:ext cx="347110" cy="380102"/>
            <a:chOff x="2381498" y="4323177"/>
            <a:chExt cx="260730" cy="285533"/>
          </a:xfrm>
        </p:grpSpPr>
        <p:sp>
          <p:nvSpPr>
            <p:cNvPr id="244" name="Google Shape;244;p29"/>
            <p:cNvSpPr/>
            <p:nvPr/>
          </p:nvSpPr>
          <p:spPr>
            <a:xfrm>
              <a:off x="2381498" y="4566437"/>
              <a:ext cx="8412" cy="42273"/>
            </a:xfrm>
            <a:custGeom>
              <a:rect b="b" l="l" r="r" t="t"/>
              <a:pathLst>
                <a:path extrusionOk="0" h="1568" w="312">
                  <a:moveTo>
                    <a:pt x="0" y="1"/>
                  </a:moveTo>
                  <a:lnTo>
                    <a:pt x="0" y="1568"/>
                  </a:lnTo>
                  <a:lnTo>
                    <a:pt x="311" y="156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2604781" y="4566437"/>
              <a:ext cx="8412" cy="42273"/>
            </a:xfrm>
            <a:custGeom>
              <a:rect b="b" l="l" r="r" t="t"/>
              <a:pathLst>
                <a:path extrusionOk="0" h="1568" w="312">
                  <a:moveTo>
                    <a:pt x="1" y="1"/>
                  </a:moveTo>
                  <a:lnTo>
                    <a:pt x="1" y="1568"/>
                  </a:lnTo>
                  <a:lnTo>
                    <a:pt x="312" y="1568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2381498" y="4323177"/>
              <a:ext cx="231694" cy="234902"/>
            </a:xfrm>
            <a:custGeom>
              <a:rect b="b" l="l" r="r" t="t"/>
              <a:pathLst>
                <a:path extrusionOk="0" h="8713" w="8594">
                  <a:moveTo>
                    <a:pt x="5016" y="2426"/>
                  </a:moveTo>
                  <a:cubicBezTo>
                    <a:pt x="5241" y="2646"/>
                    <a:pt x="5507" y="2807"/>
                    <a:pt x="5799" y="2899"/>
                  </a:cubicBezTo>
                  <a:lnTo>
                    <a:pt x="5799" y="4441"/>
                  </a:lnTo>
                  <a:cubicBezTo>
                    <a:pt x="5799" y="5269"/>
                    <a:pt x="5125" y="5942"/>
                    <a:pt x="4298" y="5942"/>
                  </a:cubicBezTo>
                  <a:cubicBezTo>
                    <a:pt x="3470" y="5942"/>
                    <a:pt x="2797" y="5269"/>
                    <a:pt x="2797" y="4441"/>
                  </a:cubicBezTo>
                  <a:lnTo>
                    <a:pt x="2797" y="3296"/>
                  </a:lnTo>
                  <a:cubicBezTo>
                    <a:pt x="2944" y="3320"/>
                    <a:pt x="3110" y="3331"/>
                    <a:pt x="3302" y="3331"/>
                  </a:cubicBezTo>
                  <a:cubicBezTo>
                    <a:pt x="4061" y="3331"/>
                    <a:pt x="4673" y="3005"/>
                    <a:pt x="5016" y="2426"/>
                  </a:cubicBezTo>
                  <a:close/>
                  <a:moveTo>
                    <a:pt x="5178" y="6025"/>
                  </a:moveTo>
                  <a:lnTo>
                    <a:pt x="5178" y="6388"/>
                  </a:lnTo>
                  <a:cubicBezTo>
                    <a:pt x="5178" y="6872"/>
                    <a:pt x="4783" y="7268"/>
                    <a:pt x="4298" y="7268"/>
                  </a:cubicBezTo>
                  <a:cubicBezTo>
                    <a:pt x="3813" y="7268"/>
                    <a:pt x="3417" y="6872"/>
                    <a:pt x="3417" y="6388"/>
                  </a:cubicBezTo>
                  <a:lnTo>
                    <a:pt x="3417" y="6025"/>
                  </a:lnTo>
                  <a:cubicBezTo>
                    <a:pt x="3679" y="6171"/>
                    <a:pt x="3978" y="6253"/>
                    <a:pt x="4298" y="6253"/>
                  </a:cubicBezTo>
                  <a:cubicBezTo>
                    <a:pt x="4617" y="6253"/>
                    <a:pt x="4917" y="6171"/>
                    <a:pt x="5178" y="6025"/>
                  </a:cubicBezTo>
                  <a:close/>
                  <a:moveTo>
                    <a:pt x="4298" y="0"/>
                  </a:moveTo>
                  <a:cubicBezTo>
                    <a:pt x="3601" y="0"/>
                    <a:pt x="2928" y="285"/>
                    <a:pt x="2449" y="779"/>
                  </a:cubicBezTo>
                  <a:lnTo>
                    <a:pt x="2673" y="995"/>
                  </a:lnTo>
                  <a:cubicBezTo>
                    <a:pt x="3098" y="554"/>
                    <a:pt x="3676" y="311"/>
                    <a:pt x="4298" y="311"/>
                  </a:cubicBezTo>
                  <a:cubicBezTo>
                    <a:pt x="4359" y="311"/>
                    <a:pt x="4420" y="313"/>
                    <a:pt x="4482" y="318"/>
                  </a:cubicBezTo>
                  <a:lnTo>
                    <a:pt x="4659" y="490"/>
                  </a:lnTo>
                  <a:lnTo>
                    <a:pt x="4970" y="410"/>
                  </a:lnTo>
                  <a:cubicBezTo>
                    <a:pt x="5309" y="515"/>
                    <a:pt x="5620" y="700"/>
                    <a:pt x="5873" y="945"/>
                  </a:cubicBezTo>
                  <a:cubicBezTo>
                    <a:pt x="6292" y="1354"/>
                    <a:pt x="6524" y="1896"/>
                    <a:pt x="6524" y="2472"/>
                  </a:cubicBezTo>
                  <a:lnTo>
                    <a:pt x="6524" y="2744"/>
                  </a:lnTo>
                  <a:cubicBezTo>
                    <a:pt x="6524" y="3215"/>
                    <a:pt x="6378" y="3662"/>
                    <a:pt x="6110" y="4038"/>
                  </a:cubicBezTo>
                  <a:lnTo>
                    <a:pt x="6110" y="2659"/>
                  </a:lnTo>
                  <a:lnTo>
                    <a:pt x="5991" y="2631"/>
                  </a:lnTo>
                  <a:cubicBezTo>
                    <a:pt x="5646" y="2545"/>
                    <a:pt x="5339" y="2348"/>
                    <a:pt x="5100" y="2059"/>
                  </a:cubicBezTo>
                  <a:lnTo>
                    <a:pt x="4940" y="1863"/>
                  </a:lnTo>
                  <a:lnTo>
                    <a:pt x="4839" y="2095"/>
                  </a:lnTo>
                  <a:cubicBezTo>
                    <a:pt x="4579" y="2682"/>
                    <a:pt x="4018" y="3020"/>
                    <a:pt x="3302" y="3020"/>
                  </a:cubicBezTo>
                  <a:cubicBezTo>
                    <a:pt x="3047" y="3020"/>
                    <a:pt x="2850" y="3000"/>
                    <a:pt x="2679" y="2957"/>
                  </a:cubicBezTo>
                  <a:lnTo>
                    <a:pt x="2486" y="2906"/>
                  </a:lnTo>
                  <a:lnTo>
                    <a:pt x="2486" y="4038"/>
                  </a:lnTo>
                  <a:cubicBezTo>
                    <a:pt x="2216" y="3662"/>
                    <a:pt x="2072" y="3215"/>
                    <a:pt x="2072" y="2744"/>
                  </a:cubicBezTo>
                  <a:lnTo>
                    <a:pt x="2072" y="2472"/>
                  </a:lnTo>
                  <a:cubicBezTo>
                    <a:pt x="2072" y="2019"/>
                    <a:pt x="2214" y="1584"/>
                    <a:pt x="2486" y="1216"/>
                  </a:cubicBezTo>
                  <a:lnTo>
                    <a:pt x="2236" y="1033"/>
                  </a:lnTo>
                  <a:cubicBezTo>
                    <a:pt x="1925" y="1455"/>
                    <a:pt x="1761" y="1953"/>
                    <a:pt x="1761" y="2472"/>
                  </a:cubicBezTo>
                  <a:lnTo>
                    <a:pt x="1761" y="2744"/>
                  </a:lnTo>
                  <a:cubicBezTo>
                    <a:pt x="1761" y="3416"/>
                    <a:pt x="2019" y="4043"/>
                    <a:pt x="2487" y="4521"/>
                  </a:cubicBezTo>
                  <a:cubicBezTo>
                    <a:pt x="2509" y="5032"/>
                    <a:pt x="2746" y="5489"/>
                    <a:pt x="3106" y="5805"/>
                  </a:cubicBezTo>
                  <a:lnTo>
                    <a:pt x="3106" y="6268"/>
                  </a:lnTo>
                  <a:lnTo>
                    <a:pt x="1336" y="6753"/>
                  </a:lnTo>
                  <a:cubicBezTo>
                    <a:pt x="550" y="6968"/>
                    <a:pt x="0" y="7687"/>
                    <a:pt x="0" y="8501"/>
                  </a:cubicBezTo>
                  <a:lnTo>
                    <a:pt x="0" y="8712"/>
                  </a:lnTo>
                  <a:lnTo>
                    <a:pt x="311" y="8712"/>
                  </a:lnTo>
                  <a:lnTo>
                    <a:pt x="311" y="8501"/>
                  </a:lnTo>
                  <a:cubicBezTo>
                    <a:pt x="311" y="7826"/>
                    <a:pt x="767" y="7231"/>
                    <a:pt x="1417" y="7053"/>
                  </a:cubicBezTo>
                  <a:lnTo>
                    <a:pt x="3125" y="6586"/>
                  </a:lnTo>
                  <a:cubicBezTo>
                    <a:pt x="3219" y="7149"/>
                    <a:pt x="3709" y="7579"/>
                    <a:pt x="4298" y="7579"/>
                  </a:cubicBezTo>
                  <a:cubicBezTo>
                    <a:pt x="4887" y="7579"/>
                    <a:pt x="5377" y="7149"/>
                    <a:pt x="5471" y="6586"/>
                  </a:cubicBezTo>
                  <a:lnTo>
                    <a:pt x="7177" y="7053"/>
                  </a:lnTo>
                  <a:cubicBezTo>
                    <a:pt x="7829" y="7231"/>
                    <a:pt x="8283" y="7826"/>
                    <a:pt x="8283" y="8501"/>
                  </a:cubicBezTo>
                  <a:lnTo>
                    <a:pt x="8283" y="8712"/>
                  </a:lnTo>
                  <a:lnTo>
                    <a:pt x="8594" y="8712"/>
                  </a:lnTo>
                  <a:lnTo>
                    <a:pt x="8594" y="8501"/>
                  </a:lnTo>
                  <a:cubicBezTo>
                    <a:pt x="8594" y="7687"/>
                    <a:pt x="8046" y="6968"/>
                    <a:pt x="7260" y="6753"/>
                  </a:cubicBezTo>
                  <a:lnTo>
                    <a:pt x="5488" y="6268"/>
                  </a:lnTo>
                  <a:lnTo>
                    <a:pt x="5488" y="5805"/>
                  </a:lnTo>
                  <a:cubicBezTo>
                    <a:pt x="5850" y="5489"/>
                    <a:pt x="6085" y="5032"/>
                    <a:pt x="6107" y="4521"/>
                  </a:cubicBezTo>
                  <a:cubicBezTo>
                    <a:pt x="6576" y="4043"/>
                    <a:pt x="6835" y="3416"/>
                    <a:pt x="6835" y="2744"/>
                  </a:cubicBezTo>
                  <a:lnTo>
                    <a:pt x="6835" y="2472"/>
                  </a:lnTo>
                  <a:cubicBezTo>
                    <a:pt x="6835" y="1812"/>
                    <a:pt x="6570" y="1190"/>
                    <a:pt x="6090" y="723"/>
                  </a:cubicBezTo>
                  <a:cubicBezTo>
                    <a:pt x="5790" y="432"/>
                    <a:pt x="5420" y="217"/>
                    <a:pt x="5016" y="101"/>
                  </a:cubicBezTo>
                  <a:lnTo>
                    <a:pt x="4976" y="89"/>
                  </a:lnTo>
                  <a:lnTo>
                    <a:pt x="4751" y="146"/>
                  </a:lnTo>
                  <a:lnTo>
                    <a:pt x="4621" y="20"/>
                  </a:lnTo>
                  <a:lnTo>
                    <a:pt x="4568" y="13"/>
                  </a:lnTo>
                  <a:cubicBezTo>
                    <a:pt x="4478" y="5"/>
                    <a:pt x="4387" y="0"/>
                    <a:pt x="4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2562939" y="4556219"/>
              <a:ext cx="8412" cy="52491"/>
            </a:xfrm>
            <a:custGeom>
              <a:rect b="b" l="l" r="r" t="t"/>
              <a:pathLst>
                <a:path extrusionOk="0" h="1947" w="312">
                  <a:moveTo>
                    <a:pt x="0" y="1"/>
                  </a:moveTo>
                  <a:lnTo>
                    <a:pt x="0" y="1947"/>
                  </a:lnTo>
                  <a:lnTo>
                    <a:pt x="311" y="1947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2423394" y="4556219"/>
              <a:ext cx="8412" cy="52491"/>
            </a:xfrm>
            <a:custGeom>
              <a:rect b="b" l="l" r="r" t="t"/>
              <a:pathLst>
                <a:path extrusionOk="0" h="1947" w="312">
                  <a:moveTo>
                    <a:pt x="0" y="1"/>
                  </a:moveTo>
                  <a:lnTo>
                    <a:pt x="0" y="1947"/>
                  </a:lnTo>
                  <a:lnTo>
                    <a:pt x="311" y="1947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2578010" y="4352213"/>
              <a:ext cx="64219" cy="131187"/>
            </a:xfrm>
            <a:custGeom>
              <a:rect b="b" l="l" r="r" t="t"/>
              <a:pathLst>
                <a:path extrusionOk="0" h="4866" w="2382">
                  <a:moveTo>
                    <a:pt x="1450" y="310"/>
                  </a:moveTo>
                  <a:lnTo>
                    <a:pt x="1450" y="621"/>
                  </a:lnTo>
                  <a:lnTo>
                    <a:pt x="932" y="621"/>
                  </a:lnTo>
                  <a:lnTo>
                    <a:pt x="932" y="310"/>
                  </a:lnTo>
                  <a:close/>
                  <a:moveTo>
                    <a:pt x="621" y="0"/>
                  </a:moveTo>
                  <a:lnTo>
                    <a:pt x="621" y="621"/>
                  </a:lnTo>
                  <a:lnTo>
                    <a:pt x="570" y="621"/>
                  </a:lnTo>
                  <a:cubicBezTo>
                    <a:pt x="256" y="621"/>
                    <a:pt x="1" y="876"/>
                    <a:pt x="1" y="1190"/>
                  </a:cubicBezTo>
                  <a:lnTo>
                    <a:pt x="1" y="4296"/>
                  </a:lnTo>
                  <a:cubicBezTo>
                    <a:pt x="1" y="4611"/>
                    <a:pt x="256" y="4865"/>
                    <a:pt x="570" y="4865"/>
                  </a:cubicBezTo>
                  <a:lnTo>
                    <a:pt x="1813" y="4865"/>
                  </a:lnTo>
                  <a:cubicBezTo>
                    <a:pt x="2125" y="4865"/>
                    <a:pt x="2382" y="4611"/>
                    <a:pt x="2382" y="4296"/>
                  </a:cubicBezTo>
                  <a:lnTo>
                    <a:pt x="2382" y="1826"/>
                  </a:lnTo>
                  <a:lnTo>
                    <a:pt x="2071" y="1826"/>
                  </a:lnTo>
                  <a:lnTo>
                    <a:pt x="2071" y="4296"/>
                  </a:lnTo>
                  <a:cubicBezTo>
                    <a:pt x="2071" y="4438"/>
                    <a:pt x="1955" y="4554"/>
                    <a:pt x="1813" y="4554"/>
                  </a:cubicBezTo>
                  <a:lnTo>
                    <a:pt x="570" y="4554"/>
                  </a:lnTo>
                  <a:cubicBezTo>
                    <a:pt x="428" y="4554"/>
                    <a:pt x="310" y="4438"/>
                    <a:pt x="310" y="4296"/>
                  </a:cubicBezTo>
                  <a:lnTo>
                    <a:pt x="310" y="1190"/>
                  </a:lnTo>
                  <a:cubicBezTo>
                    <a:pt x="310" y="1048"/>
                    <a:pt x="428" y="932"/>
                    <a:pt x="570" y="932"/>
                  </a:cubicBezTo>
                  <a:lnTo>
                    <a:pt x="1813" y="932"/>
                  </a:lnTo>
                  <a:cubicBezTo>
                    <a:pt x="1955" y="932"/>
                    <a:pt x="2071" y="1048"/>
                    <a:pt x="2071" y="1190"/>
                  </a:cubicBezTo>
                  <a:lnTo>
                    <a:pt x="2071" y="1516"/>
                  </a:lnTo>
                  <a:lnTo>
                    <a:pt x="2382" y="1516"/>
                  </a:lnTo>
                  <a:lnTo>
                    <a:pt x="2382" y="1190"/>
                  </a:lnTo>
                  <a:cubicBezTo>
                    <a:pt x="2382" y="876"/>
                    <a:pt x="2125" y="621"/>
                    <a:pt x="1813" y="621"/>
                  </a:cubicBezTo>
                  <a:lnTo>
                    <a:pt x="1760" y="621"/>
                  </a:lnTo>
                  <a:lnTo>
                    <a:pt x="1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2594482" y="4458246"/>
              <a:ext cx="31301" cy="8412"/>
            </a:xfrm>
            <a:custGeom>
              <a:rect b="b" l="l" r="r" t="t"/>
              <a:pathLst>
                <a:path extrusionOk="0" h="312" w="1161">
                  <a:moveTo>
                    <a:pt x="0" y="1"/>
                  </a:moveTo>
                  <a:lnTo>
                    <a:pt x="0" y="312"/>
                  </a:lnTo>
                  <a:lnTo>
                    <a:pt x="1160" y="312"/>
                  </a:lnTo>
                  <a:lnTo>
                    <a:pt x="1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2521097" y="4412199"/>
              <a:ext cx="8358" cy="28065"/>
            </a:xfrm>
            <a:custGeom>
              <a:rect b="b" l="l" r="r" t="t"/>
              <a:pathLst>
                <a:path extrusionOk="0" h="1041" w="310">
                  <a:moveTo>
                    <a:pt x="0" y="1"/>
                  </a:moveTo>
                  <a:lnTo>
                    <a:pt x="0" y="1040"/>
                  </a:lnTo>
                  <a:lnTo>
                    <a:pt x="310" y="1040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2504301" y="4412199"/>
              <a:ext cx="8438" cy="16769"/>
            </a:xfrm>
            <a:custGeom>
              <a:rect b="b" l="l" r="r" t="t"/>
              <a:pathLst>
                <a:path extrusionOk="0" h="622" w="313">
                  <a:moveTo>
                    <a:pt x="1" y="1"/>
                  </a:moveTo>
                  <a:lnTo>
                    <a:pt x="1" y="622"/>
                  </a:lnTo>
                  <a:lnTo>
                    <a:pt x="312" y="62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2596720" y="4389283"/>
              <a:ext cx="25666" cy="52572"/>
            </a:xfrm>
            <a:custGeom>
              <a:rect b="b" l="l" r="r" t="t"/>
              <a:pathLst>
                <a:path extrusionOk="0" h="1950" w="952">
                  <a:moveTo>
                    <a:pt x="328" y="0"/>
                  </a:moveTo>
                  <a:lnTo>
                    <a:pt x="0" y="1131"/>
                  </a:lnTo>
                  <a:lnTo>
                    <a:pt x="540" y="1131"/>
                  </a:lnTo>
                  <a:lnTo>
                    <a:pt x="328" y="1864"/>
                  </a:lnTo>
                  <a:lnTo>
                    <a:pt x="626" y="1950"/>
                  </a:lnTo>
                  <a:lnTo>
                    <a:pt x="952" y="820"/>
                  </a:lnTo>
                  <a:lnTo>
                    <a:pt x="414" y="820"/>
                  </a:lnTo>
                  <a:lnTo>
                    <a:pt x="626" y="86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2403902" y="4521387"/>
              <a:ext cx="20220" cy="17605"/>
            </a:xfrm>
            <a:custGeom>
              <a:rect b="b" l="l" r="r" t="t"/>
              <a:pathLst>
                <a:path extrusionOk="0" h="653" w="750">
                  <a:moveTo>
                    <a:pt x="669" y="0"/>
                  </a:moveTo>
                  <a:cubicBezTo>
                    <a:pt x="397" y="75"/>
                    <a:pt x="159" y="244"/>
                    <a:pt x="0" y="477"/>
                  </a:cubicBezTo>
                  <a:lnTo>
                    <a:pt x="257" y="652"/>
                  </a:lnTo>
                  <a:cubicBezTo>
                    <a:pt x="374" y="480"/>
                    <a:pt x="549" y="354"/>
                    <a:pt x="750" y="300"/>
                  </a:cubicBezTo>
                  <a:lnTo>
                    <a:pt x="6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2398267" y="4542847"/>
              <a:ext cx="9436" cy="9517"/>
            </a:xfrm>
            <a:custGeom>
              <a:rect b="b" l="l" r="r" t="t"/>
              <a:pathLst>
                <a:path extrusionOk="0" h="353" w="350">
                  <a:moveTo>
                    <a:pt x="54" y="0"/>
                  </a:moveTo>
                  <a:cubicBezTo>
                    <a:pt x="19" y="114"/>
                    <a:pt x="1" y="234"/>
                    <a:pt x="1" y="353"/>
                  </a:cubicBezTo>
                  <a:lnTo>
                    <a:pt x="312" y="353"/>
                  </a:lnTo>
                  <a:cubicBezTo>
                    <a:pt x="312" y="265"/>
                    <a:pt x="325" y="177"/>
                    <a:pt x="350" y="93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" name="Google Shape;256;p29"/>
          <p:cNvGrpSpPr/>
          <p:nvPr/>
        </p:nvGrpSpPr>
        <p:grpSpPr>
          <a:xfrm>
            <a:off x="2859124" y="2220243"/>
            <a:ext cx="326688" cy="380102"/>
            <a:chOff x="5686066" y="1090969"/>
            <a:chExt cx="245390" cy="285533"/>
          </a:xfrm>
        </p:grpSpPr>
        <p:sp>
          <p:nvSpPr>
            <p:cNvPr id="257" name="Google Shape;257;p29"/>
            <p:cNvSpPr/>
            <p:nvPr/>
          </p:nvSpPr>
          <p:spPr>
            <a:xfrm>
              <a:off x="5897487" y="1194091"/>
              <a:ext cx="8412" cy="72630"/>
            </a:xfrm>
            <a:custGeom>
              <a:rect b="b" l="l" r="r" t="t"/>
              <a:pathLst>
                <a:path extrusionOk="0" h="2694" w="312">
                  <a:moveTo>
                    <a:pt x="1" y="1"/>
                  </a:moveTo>
                  <a:lnTo>
                    <a:pt x="1" y="2693"/>
                  </a:lnTo>
                  <a:lnTo>
                    <a:pt x="312" y="2693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9"/>
            <p:cNvSpPr/>
            <p:nvPr/>
          </p:nvSpPr>
          <p:spPr>
            <a:xfrm>
              <a:off x="5875892" y="1275025"/>
              <a:ext cx="30006" cy="101477"/>
            </a:xfrm>
            <a:custGeom>
              <a:rect b="b" l="l" r="r" t="t"/>
              <a:pathLst>
                <a:path extrusionOk="0" h="3764" w="1113">
                  <a:moveTo>
                    <a:pt x="802" y="1"/>
                  </a:moveTo>
                  <a:lnTo>
                    <a:pt x="802" y="563"/>
                  </a:lnTo>
                  <a:cubicBezTo>
                    <a:pt x="802" y="1346"/>
                    <a:pt x="570" y="2102"/>
                    <a:pt x="133" y="2749"/>
                  </a:cubicBezTo>
                  <a:lnTo>
                    <a:pt x="1" y="2946"/>
                  </a:lnTo>
                  <a:lnTo>
                    <a:pt x="1" y="3764"/>
                  </a:lnTo>
                  <a:lnTo>
                    <a:pt x="312" y="3764"/>
                  </a:lnTo>
                  <a:lnTo>
                    <a:pt x="312" y="3040"/>
                  </a:lnTo>
                  <a:lnTo>
                    <a:pt x="391" y="2923"/>
                  </a:lnTo>
                  <a:cubicBezTo>
                    <a:pt x="863" y="2223"/>
                    <a:pt x="1113" y="1407"/>
                    <a:pt x="1113" y="563"/>
                  </a:cubicBezTo>
                  <a:lnTo>
                    <a:pt x="11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5763522" y="1108790"/>
              <a:ext cx="142376" cy="140516"/>
            </a:xfrm>
            <a:custGeom>
              <a:rect b="b" l="l" r="r" t="t"/>
              <a:pathLst>
                <a:path extrusionOk="0" h="5212" w="5281">
                  <a:moveTo>
                    <a:pt x="2019" y="1"/>
                  </a:moveTo>
                  <a:cubicBezTo>
                    <a:pt x="1591" y="1"/>
                    <a:pt x="1243" y="350"/>
                    <a:pt x="1243" y="779"/>
                  </a:cubicBezTo>
                  <a:lnTo>
                    <a:pt x="1243" y="1055"/>
                  </a:lnTo>
                  <a:cubicBezTo>
                    <a:pt x="1112" y="957"/>
                    <a:pt x="952" y="899"/>
                    <a:pt x="776" y="899"/>
                  </a:cubicBezTo>
                  <a:cubicBezTo>
                    <a:pt x="348" y="899"/>
                    <a:pt x="0" y="1247"/>
                    <a:pt x="0" y="1676"/>
                  </a:cubicBezTo>
                  <a:lnTo>
                    <a:pt x="0" y="4144"/>
                  </a:lnTo>
                  <a:lnTo>
                    <a:pt x="311" y="4144"/>
                  </a:lnTo>
                  <a:lnTo>
                    <a:pt x="311" y="1676"/>
                  </a:lnTo>
                  <a:cubicBezTo>
                    <a:pt x="311" y="1419"/>
                    <a:pt x="520" y="1209"/>
                    <a:pt x="776" y="1209"/>
                  </a:cubicBezTo>
                  <a:cubicBezTo>
                    <a:pt x="1033" y="1209"/>
                    <a:pt x="1243" y="1419"/>
                    <a:pt x="1243" y="1676"/>
                  </a:cubicBezTo>
                  <a:lnTo>
                    <a:pt x="1243" y="5212"/>
                  </a:lnTo>
                  <a:lnTo>
                    <a:pt x="1553" y="5212"/>
                  </a:lnTo>
                  <a:lnTo>
                    <a:pt x="1553" y="779"/>
                  </a:lnTo>
                  <a:cubicBezTo>
                    <a:pt x="1553" y="521"/>
                    <a:pt x="1763" y="312"/>
                    <a:pt x="2019" y="312"/>
                  </a:cubicBezTo>
                  <a:cubicBezTo>
                    <a:pt x="2276" y="312"/>
                    <a:pt x="2486" y="521"/>
                    <a:pt x="2486" y="779"/>
                  </a:cubicBezTo>
                  <a:lnTo>
                    <a:pt x="2486" y="5212"/>
                  </a:lnTo>
                  <a:lnTo>
                    <a:pt x="2795" y="5212"/>
                  </a:lnTo>
                  <a:lnTo>
                    <a:pt x="2795" y="1371"/>
                  </a:lnTo>
                  <a:cubicBezTo>
                    <a:pt x="2795" y="1115"/>
                    <a:pt x="3004" y="906"/>
                    <a:pt x="3262" y="906"/>
                  </a:cubicBezTo>
                  <a:cubicBezTo>
                    <a:pt x="3518" y="906"/>
                    <a:pt x="3727" y="1115"/>
                    <a:pt x="3727" y="1371"/>
                  </a:cubicBezTo>
                  <a:lnTo>
                    <a:pt x="3727" y="5212"/>
                  </a:lnTo>
                  <a:lnTo>
                    <a:pt x="4038" y="5212"/>
                  </a:lnTo>
                  <a:lnTo>
                    <a:pt x="4038" y="2227"/>
                  </a:lnTo>
                  <a:cubicBezTo>
                    <a:pt x="4038" y="1970"/>
                    <a:pt x="4247" y="1762"/>
                    <a:pt x="4503" y="1762"/>
                  </a:cubicBezTo>
                  <a:cubicBezTo>
                    <a:pt x="4761" y="1762"/>
                    <a:pt x="4970" y="1970"/>
                    <a:pt x="4970" y="2227"/>
                  </a:cubicBezTo>
                  <a:lnTo>
                    <a:pt x="4970" y="2854"/>
                  </a:lnTo>
                  <a:lnTo>
                    <a:pt x="5281" y="2854"/>
                  </a:lnTo>
                  <a:lnTo>
                    <a:pt x="5281" y="2227"/>
                  </a:lnTo>
                  <a:cubicBezTo>
                    <a:pt x="5281" y="1800"/>
                    <a:pt x="4932" y="1451"/>
                    <a:pt x="4503" y="1451"/>
                  </a:cubicBezTo>
                  <a:cubicBezTo>
                    <a:pt x="4329" y="1451"/>
                    <a:pt x="4167" y="1508"/>
                    <a:pt x="4038" y="1606"/>
                  </a:cubicBezTo>
                  <a:lnTo>
                    <a:pt x="4038" y="1371"/>
                  </a:lnTo>
                  <a:cubicBezTo>
                    <a:pt x="4038" y="944"/>
                    <a:pt x="3689" y="595"/>
                    <a:pt x="3262" y="595"/>
                  </a:cubicBezTo>
                  <a:cubicBezTo>
                    <a:pt x="3087" y="595"/>
                    <a:pt x="2924" y="653"/>
                    <a:pt x="2795" y="751"/>
                  </a:cubicBezTo>
                  <a:cubicBezTo>
                    <a:pt x="2780" y="335"/>
                    <a:pt x="2438" y="1"/>
                    <a:pt x="2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5695044" y="1227468"/>
              <a:ext cx="127467" cy="92554"/>
            </a:xfrm>
            <a:custGeom>
              <a:rect b="b" l="l" r="r" t="t"/>
              <a:pathLst>
                <a:path extrusionOk="0" h="3433" w="4728">
                  <a:moveTo>
                    <a:pt x="861" y="1"/>
                  </a:moveTo>
                  <a:cubicBezTo>
                    <a:pt x="613" y="1"/>
                    <a:pt x="363" y="60"/>
                    <a:pt x="141" y="174"/>
                  </a:cubicBezTo>
                  <a:lnTo>
                    <a:pt x="0" y="247"/>
                  </a:lnTo>
                  <a:lnTo>
                    <a:pt x="644" y="1450"/>
                  </a:lnTo>
                  <a:lnTo>
                    <a:pt x="917" y="1303"/>
                  </a:lnTo>
                  <a:lnTo>
                    <a:pt x="427" y="388"/>
                  </a:lnTo>
                  <a:cubicBezTo>
                    <a:pt x="566" y="337"/>
                    <a:pt x="713" y="310"/>
                    <a:pt x="861" y="310"/>
                  </a:cubicBezTo>
                  <a:cubicBezTo>
                    <a:pt x="1243" y="310"/>
                    <a:pt x="1600" y="479"/>
                    <a:pt x="1842" y="773"/>
                  </a:cubicBezTo>
                  <a:lnTo>
                    <a:pt x="2567" y="1655"/>
                  </a:lnTo>
                  <a:lnTo>
                    <a:pt x="2640" y="1655"/>
                  </a:lnTo>
                  <a:cubicBezTo>
                    <a:pt x="3621" y="1655"/>
                    <a:pt x="4417" y="2453"/>
                    <a:pt x="4417" y="3433"/>
                  </a:cubicBezTo>
                  <a:lnTo>
                    <a:pt x="4728" y="3433"/>
                  </a:lnTo>
                  <a:cubicBezTo>
                    <a:pt x="4728" y="2873"/>
                    <a:pt x="4513" y="2349"/>
                    <a:pt x="4121" y="1957"/>
                  </a:cubicBezTo>
                  <a:cubicBezTo>
                    <a:pt x="3776" y="1611"/>
                    <a:pt x="3331" y="1402"/>
                    <a:pt x="2851" y="1356"/>
                  </a:cubicBezTo>
                  <a:lnTo>
                    <a:pt x="2851" y="54"/>
                  </a:lnTo>
                  <a:lnTo>
                    <a:pt x="2540" y="54"/>
                  </a:lnTo>
                  <a:lnTo>
                    <a:pt x="2540" y="1134"/>
                  </a:lnTo>
                  <a:lnTo>
                    <a:pt x="2082" y="577"/>
                  </a:lnTo>
                  <a:cubicBezTo>
                    <a:pt x="1781" y="211"/>
                    <a:pt x="1336" y="1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5716315" y="1269984"/>
              <a:ext cx="63787" cy="106519"/>
            </a:xfrm>
            <a:custGeom>
              <a:rect b="b" l="l" r="r" t="t"/>
              <a:pathLst>
                <a:path extrusionOk="0" h="3951" w="2366">
                  <a:moveTo>
                    <a:pt x="275" y="1"/>
                  </a:moveTo>
                  <a:lnTo>
                    <a:pt x="1" y="146"/>
                  </a:lnTo>
                  <a:lnTo>
                    <a:pt x="977" y="1971"/>
                  </a:lnTo>
                  <a:lnTo>
                    <a:pt x="2056" y="3211"/>
                  </a:lnTo>
                  <a:lnTo>
                    <a:pt x="2056" y="3951"/>
                  </a:lnTo>
                  <a:lnTo>
                    <a:pt x="2365" y="3951"/>
                  </a:lnTo>
                  <a:lnTo>
                    <a:pt x="2365" y="3095"/>
                  </a:lnTo>
                  <a:lnTo>
                    <a:pt x="1235" y="1794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5739609" y="1147801"/>
              <a:ext cx="16122" cy="59851"/>
            </a:xfrm>
            <a:custGeom>
              <a:rect b="b" l="l" r="r" t="t"/>
              <a:pathLst>
                <a:path extrusionOk="0" h="2220" w="598">
                  <a:moveTo>
                    <a:pt x="328" y="0"/>
                  </a:moveTo>
                  <a:lnTo>
                    <a:pt x="0" y="586"/>
                  </a:lnTo>
                  <a:lnTo>
                    <a:pt x="232" y="1114"/>
                  </a:lnTo>
                  <a:lnTo>
                    <a:pt x="2" y="1678"/>
                  </a:lnTo>
                  <a:lnTo>
                    <a:pt x="283" y="2219"/>
                  </a:lnTo>
                  <a:lnTo>
                    <a:pt x="560" y="2075"/>
                  </a:lnTo>
                  <a:lnTo>
                    <a:pt x="345" y="1663"/>
                  </a:lnTo>
                  <a:lnTo>
                    <a:pt x="570" y="1109"/>
                  </a:lnTo>
                  <a:lnTo>
                    <a:pt x="346" y="603"/>
                  </a:lnTo>
                  <a:lnTo>
                    <a:pt x="598" y="152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5914768" y="1176244"/>
              <a:ext cx="16688" cy="58611"/>
            </a:xfrm>
            <a:custGeom>
              <a:rect b="b" l="l" r="r" t="t"/>
              <a:pathLst>
                <a:path extrusionOk="0" h="2174" w="619">
                  <a:moveTo>
                    <a:pt x="271" y="1"/>
                  </a:moveTo>
                  <a:lnTo>
                    <a:pt x="0" y="153"/>
                  </a:lnTo>
                  <a:lnTo>
                    <a:pt x="253" y="603"/>
                  </a:lnTo>
                  <a:lnTo>
                    <a:pt x="27" y="1115"/>
                  </a:lnTo>
                  <a:lnTo>
                    <a:pt x="275" y="1631"/>
                  </a:lnTo>
                  <a:lnTo>
                    <a:pt x="78" y="2040"/>
                  </a:lnTo>
                  <a:lnTo>
                    <a:pt x="359" y="2174"/>
                  </a:lnTo>
                  <a:lnTo>
                    <a:pt x="619" y="1631"/>
                  </a:lnTo>
                  <a:lnTo>
                    <a:pt x="369" y="1110"/>
                  </a:lnTo>
                  <a:lnTo>
                    <a:pt x="599" y="587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5906060" y="1278719"/>
              <a:ext cx="23213" cy="62224"/>
            </a:xfrm>
            <a:custGeom>
              <a:rect b="b" l="l" r="r" t="t"/>
              <a:pathLst>
                <a:path extrusionOk="0" h="2308" w="861">
                  <a:moveTo>
                    <a:pt x="580" y="1"/>
                  </a:moveTo>
                  <a:lnTo>
                    <a:pt x="298" y="130"/>
                  </a:lnTo>
                  <a:lnTo>
                    <a:pt x="513" y="598"/>
                  </a:lnTo>
                  <a:lnTo>
                    <a:pt x="255" y="1075"/>
                  </a:lnTo>
                  <a:lnTo>
                    <a:pt x="356" y="1624"/>
                  </a:lnTo>
                  <a:lnTo>
                    <a:pt x="0" y="2129"/>
                  </a:lnTo>
                  <a:lnTo>
                    <a:pt x="255" y="2308"/>
                  </a:lnTo>
                  <a:lnTo>
                    <a:pt x="685" y="1695"/>
                  </a:lnTo>
                  <a:lnTo>
                    <a:pt x="581" y="1126"/>
                  </a:lnTo>
                  <a:lnTo>
                    <a:pt x="861" y="610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9"/>
            <p:cNvSpPr/>
            <p:nvPr/>
          </p:nvSpPr>
          <p:spPr>
            <a:xfrm>
              <a:off x="5834373" y="1098572"/>
              <a:ext cx="69476" cy="43486"/>
            </a:xfrm>
            <a:custGeom>
              <a:rect b="b" l="l" r="r" t="t"/>
              <a:pathLst>
                <a:path extrusionOk="0" h="1613" w="2577">
                  <a:moveTo>
                    <a:pt x="624" y="1"/>
                  </a:moveTo>
                  <a:lnTo>
                    <a:pt x="0" y="51"/>
                  </a:lnTo>
                  <a:lnTo>
                    <a:pt x="25" y="360"/>
                  </a:lnTo>
                  <a:lnTo>
                    <a:pt x="477" y="325"/>
                  </a:lnTo>
                  <a:lnTo>
                    <a:pt x="761" y="713"/>
                  </a:lnTo>
                  <a:lnTo>
                    <a:pt x="1360" y="713"/>
                  </a:lnTo>
                  <a:lnTo>
                    <a:pt x="1567" y="1187"/>
                  </a:lnTo>
                  <a:lnTo>
                    <a:pt x="2105" y="1187"/>
                  </a:lnTo>
                  <a:lnTo>
                    <a:pt x="2292" y="1613"/>
                  </a:lnTo>
                  <a:lnTo>
                    <a:pt x="2577" y="1489"/>
                  </a:lnTo>
                  <a:lnTo>
                    <a:pt x="2309" y="878"/>
                  </a:lnTo>
                  <a:lnTo>
                    <a:pt x="1771" y="878"/>
                  </a:lnTo>
                  <a:lnTo>
                    <a:pt x="1564" y="401"/>
                  </a:lnTo>
                  <a:lnTo>
                    <a:pt x="919" y="401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9"/>
            <p:cNvSpPr/>
            <p:nvPr/>
          </p:nvSpPr>
          <p:spPr>
            <a:xfrm>
              <a:off x="5769319" y="1090969"/>
              <a:ext cx="45832" cy="34590"/>
            </a:xfrm>
            <a:custGeom>
              <a:rect b="b" l="l" r="r" t="t"/>
              <a:pathLst>
                <a:path extrusionOk="0" h="1283" w="1700">
                  <a:moveTo>
                    <a:pt x="1064" y="0"/>
                  </a:moveTo>
                  <a:lnTo>
                    <a:pt x="722" y="450"/>
                  </a:lnTo>
                  <a:lnTo>
                    <a:pt x="216" y="561"/>
                  </a:lnTo>
                  <a:lnTo>
                    <a:pt x="0" y="1182"/>
                  </a:lnTo>
                  <a:lnTo>
                    <a:pt x="295" y="1282"/>
                  </a:lnTo>
                  <a:lnTo>
                    <a:pt x="452" y="827"/>
                  </a:lnTo>
                  <a:lnTo>
                    <a:pt x="899" y="730"/>
                  </a:lnTo>
                  <a:lnTo>
                    <a:pt x="1218" y="311"/>
                  </a:lnTo>
                  <a:lnTo>
                    <a:pt x="1700" y="311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9"/>
            <p:cNvSpPr/>
            <p:nvPr/>
          </p:nvSpPr>
          <p:spPr>
            <a:xfrm>
              <a:off x="5712217" y="1307647"/>
              <a:ext cx="40898" cy="47261"/>
            </a:xfrm>
            <a:custGeom>
              <a:rect b="b" l="l" r="r" t="t"/>
              <a:pathLst>
                <a:path extrusionOk="0" h="1753" w="1517">
                  <a:moveTo>
                    <a:pt x="306" y="0"/>
                  </a:moveTo>
                  <a:lnTo>
                    <a:pt x="0" y="55"/>
                  </a:lnTo>
                  <a:lnTo>
                    <a:pt x="118" y="705"/>
                  </a:lnTo>
                  <a:lnTo>
                    <a:pt x="581" y="978"/>
                  </a:lnTo>
                  <a:lnTo>
                    <a:pt x="753" y="1586"/>
                  </a:lnTo>
                  <a:lnTo>
                    <a:pt x="1443" y="1753"/>
                  </a:lnTo>
                  <a:lnTo>
                    <a:pt x="1516" y="1450"/>
                  </a:lnTo>
                  <a:lnTo>
                    <a:pt x="1003" y="1326"/>
                  </a:lnTo>
                  <a:lnTo>
                    <a:pt x="844" y="775"/>
                  </a:lnTo>
                  <a:lnTo>
                    <a:pt x="397" y="510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9"/>
            <p:cNvSpPr/>
            <p:nvPr/>
          </p:nvSpPr>
          <p:spPr>
            <a:xfrm>
              <a:off x="5686066" y="1203824"/>
              <a:ext cx="43783" cy="18009"/>
            </a:xfrm>
            <a:custGeom>
              <a:rect b="b" l="l" r="r" t="t"/>
              <a:pathLst>
                <a:path extrusionOk="0" h="668" w="1624">
                  <a:moveTo>
                    <a:pt x="927" y="1"/>
                  </a:moveTo>
                  <a:lnTo>
                    <a:pt x="482" y="340"/>
                  </a:lnTo>
                  <a:lnTo>
                    <a:pt x="52" y="267"/>
                  </a:lnTo>
                  <a:lnTo>
                    <a:pt x="1" y="575"/>
                  </a:lnTo>
                  <a:lnTo>
                    <a:pt x="565" y="667"/>
                  </a:lnTo>
                  <a:lnTo>
                    <a:pt x="989" y="343"/>
                  </a:lnTo>
                  <a:lnTo>
                    <a:pt x="1535" y="507"/>
                  </a:lnTo>
                  <a:lnTo>
                    <a:pt x="1624" y="211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5789485" y="1353856"/>
              <a:ext cx="27904" cy="8412"/>
            </a:xfrm>
            <a:custGeom>
              <a:rect b="b" l="l" r="r" t="t"/>
              <a:pathLst>
                <a:path extrusionOk="0" h="312" w="1035">
                  <a:moveTo>
                    <a:pt x="0" y="1"/>
                  </a:moveTo>
                  <a:lnTo>
                    <a:pt x="0" y="312"/>
                  </a:lnTo>
                  <a:lnTo>
                    <a:pt x="1035" y="312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5825746" y="1353856"/>
              <a:ext cx="8412" cy="8412"/>
            </a:xfrm>
            <a:custGeom>
              <a:rect b="b" l="l" r="r" t="t"/>
              <a:pathLst>
                <a:path extrusionOk="0" h="312" w="312">
                  <a:moveTo>
                    <a:pt x="1" y="1"/>
                  </a:moveTo>
                  <a:lnTo>
                    <a:pt x="1" y="312"/>
                  </a:lnTo>
                  <a:lnTo>
                    <a:pt x="312" y="31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" name="Google Shape;271;p29"/>
          <p:cNvGrpSpPr/>
          <p:nvPr/>
        </p:nvGrpSpPr>
        <p:grpSpPr>
          <a:xfrm>
            <a:off x="4516077" y="3691860"/>
            <a:ext cx="379413" cy="380138"/>
            <a:chOff x="7314720" y="3515132"/>
            <a:chExt cx="284994" cy="285560"/>
          </a:xfrm>
        </p:grpSpPr>
        <p:sp>
          <p:nvSpPr>
            <p:cNvPr id="272" name="Google Shape;272;p29"/>
            <p:cNvSpPr/>
            <p:nvPr/>
          </p:nvSpPr>
          <p:spPr>
            <a:xfrm>
              <a:off x="7314720" y="3515132"/>
              <a:ext cx="125526" cy="235172"/>
            </a:xfrm>
            <a:custGeom>
              <a:rect b="b" l="l" r="r" t="t"/>
              <a:pathLst>
                <a:path extrusionOk="0" h="8723" w="4656">
                  <a:moveTo>
                    <a:pt x="2329" y="3219"/>
                  </a:moveTo>
                  <a:cubicBezTo>
                    <a:pt x="2636" y="3443"/>
                    <a:pt x="2916" y="3661"/>
                    <a:pt x="3141" y="3899"/>
                  </a:cubicBezTo>
                  <a:lnTo>
                    <a:pt x="1514" y="3899"/>
                  </a:lnTo>
                  <a:cubicBezTo>
                    <a:pt x="1744" y="3658"/>
                    <a:pt x="2024" y="3439"/>
                    <a:pt x="2329" y="3219"/>
                  </a:cubicBezTo>
                  <a:close/>
                  <a:moveTo>
                    <a:pt x="3393" y="4209"/>
                  </a:moveTo>
                  <a:cubicBezTo>
                    <a:pt x="3503" y="4368"/>
                    <a:pt x="3588" y="4538"/>
                    <a:pt x="3644" y="4727"/>
                  </a:cubicBezTo>
                  <a:lnTo>
                    <a:pt x="2845" y="4727"/>
                  </a:lnTo>
                  <a:lnTo>
                    <a:pt x="2845" y="5036"/>
                  </a:lnTo>
                  <a:lnTo>
                    <a:pt x="3707" y="5036"/>
                  </a:lnTo>
                  <a:cubicBezTo>
                    <a:pt x="3719" y="5119"/>
                    <a:pt x="3723" y="5205"/>
                    <a:pt x="3723" y="5296"/>
                  </a:cubicBezTo>
                  <a:cubicBezTo>
                    <a:pt x="3723" y="5385"/>
                    <a:pt x="3719" y="5471"/>
                    <a:pt x="3707" y="5554"/>
                  </a:cubicBezTo>
                  <a:lnTo>
                    <a:pt x="2845" y="5554"/>
                  </a:lnTo>
                  <a:lnTo>
                    <a:pt x="2845" y="5864"/>
                  </a:lnTo>
                  <a:lnTo>
                    <a:pt x="3644" y="5864"/>
                  </a:lnTo>
                  <a:cubicBezTo>
                    <a:pt x="3586" y="6052"/>
                    <a:pt x="3500" y="6223"/>
                    <a:pt x="3393" y="6381"/>
                  </a:cubicBezTo>
                  <a:lnTo>
                    <a:pt x="1263" y="6381"/>
                  </a:lnTo>
                  <a:cubicBezTo>
                    <a:pt x="1154" y="6223"/>
                    <a:pt x="1068" y="6052"/>
                    <a:pt x="1013" y="5864"/>
                  </a:cubicBezTo>
                  <a:lnTo>
                    <a:pt x="1811" y="5864"/>
                  </a:lnTo>
                  <a:lnTo>
                    <a:pt x="1811" y="5554"/>
                  </a:lnTo>
                  <a:lnTo>
                    <a:pt x="948" y="5554"/>
                  </a:lnTo>
                  <a:cubicBezTo>
                    <a:pt x="938" y="5471"/>
                    <a:pt x="932" y="5385"/>
                    <a:pt x="932" y="5296"/>
                  </a:cubicBezTo>
                  <a:cubicBezTo>
                    <a:pt x="932" y="5205"/>
                    <a:pt x="938" y="5119"/>
                    <a:pt x="948" y="5036"/>
                  </a:cubicBezTo>
                  <a:lnTo>
                    <a:pt x="1811" y="5036"/>
                  </a:lnTo>
                  <a:lnTo>
                    <a:pt x="1811" y="4727"/>
                  </a:lnTo>
                  <a:lnTo>
                    <a:pt x="1013" y="4727"/>
                  </a:lnTo>
                  <a:cubicBezTo>
                    <a:pt x="1071" y="4538"/>
                    <a:pt x="1155" y="4368"/>
                    <a:pt x="1263" y="4209"/>
                  </a:cubicBezTo>
                  <a:close/>
                  <a:moveTo>
                    <a:pt x="3141" y="6691"/>
                  </a:moveTo>
                  <a:cubicBezTo>
                    <a:pt x="2911" y="6933"/>
                    <a:pt x="2631" y="7151"/>
                    <a:pt x="2329" y="7371"/>
                  </a:cubicBezTo>
                  <a:cubicBezTo>
                    <a:pt x="2019" y="7148"/>
                    <a:pt x="1741" y="6929"/>
                    <a:pt x="1514" y="6691"/>
                  </a:cubicBezTo>
                  <a:close/>
                  <a:moveTo>
                    <a:pt x="4344" y="1"/>
                  </a:moveTo>
                  <a:cubicBezTo>
                    <a:pt x="4344" y="633"/>
                    <a:pt x="4142" y="1179"/>
                    <a:pt x="3727" y="1672"/>
                  </a:cubicBezTo>
                  <a:cubicBezTo>
                    <a:pt x="3364" y="2101"/>
                    <a:pt x="2885" y="2443"/>
                    <a:pt x="2416" y="2774"/>
                  </a:cubicBezTo>
                  <a:cubicBezTo>
                    <a:pt x="1958" y="3100"/>
                    <a:pt x="1526" y="3409"/>
                    <a:pt x="1190" y="3798"/>
                  </a:cubicBezTo>
                  <a:cubicBezTo>
                    <a:pt x="808" y="4243"/>
                    <a:pt x="621" y="4733"/>
                    <a:pt x="621" y="5296"/>
                  </a:cubicBezTo>
                  <a:cubicBezTo>
                    <a:pt x="621" y="5825"/>
                    <a:pt x="785" y="6289"/>
                    <a:pt x="1124" y="6711"/>
                  </a:cubicBezTo>
                  <a:cubicBezTo>
                    <a:pt x="1385" y="7038"/>
                    <a:pt x="1721" y="7311"/>
                    <a:pt x="2064" y="7561"/>
                  </a:cubicBezTo>
                  <a:cubicBezTo>
                    <a:pt x="2060" y="7561"/>
                    <a:pt x="2059" y="7563"/>
                    <a:pt x="2059" y="7563"/>
                  </a:cubicBezTo>
                  <a:cubicBezTo>
                    <a:pt x="1973" y="7626"/>
                    <a:pt x="1885" y="7687"/>
                    <a:pt x="1796" y="7750"/>
                  </a:cubicBezTo>
                  <a:cubicBezTo>
                    <a:pt x="1506" y="7533"/>
                    <a:pt x="1188" y="7275"/>
                    <a:pt x="930" y="6967"/>
                  </a:cubicBezTo>
                  <a:cubicBezTo>
                    <a:pt x="513" y="6474"/>
                    <a:pt x="311" y="5928"/>
                    <a:pt x="311" y="5296"/>
                  </a:cubicBezTo>
                  <a:cubicBezTo>
                    <a:pt x="311" y="5001"/>
                    <a:pt x="353" y="4733"/>
                    <a:pt x="439" y="4473"/>
                  </a:cubicBezTo>
                  <a:lnTo>
                    <a:pt x="146" y="4376"/>
                  </a:lnTo>
                  <a:cubicBezTo>
                    <a:pt x="50" y="4662"/>
                    <a:pt x="0" y="4972"/>
                    <a:pt x="0" y="5296"/>
                  </a:cubicBezTo>
                  <a:cubicBezTo>
                    <a:pt x="0" y="6004"/>
                    <a:pt x="227" y="6616"/>
                    <a:pt x="692" y="7167"/>
                  </a:cubicBezTo>
                  <a:cubicBezTo>
                    <a:pt x="948" y="7472"/>
                    <a:pt x="1253" y="7727"/>
                    <a:pt x="1538" y="7944"/>
                  </a:cubicBezTo>
                  <a:cubicBezTo>
                    <a:pt x="1308" y="8116"/>
                    <a:pt x="1087" y="8301"/>
                    <a:pt x="886" y="8506"/>
                  </a:cubicBezTo>
                  <a:lnTo>
                    <a:pt x="1107" y="8723"/>
                  </a:lnTo>
                  <a:cubicBezTo>
                    <a:pt x="1440" y="8384"/>
                    <a:pt x="1845" y="8094"/>
                    <a:pt x="2239" y="7816"/>
                  </a:cubicBezTo>
                  <a:cubicBezTo>
                    <a:pt x="2698" y="7490"/>
                    <a:pt x="3131" y="7181"/>
                    <a:pt x="3465" y="6792"/>
                  </a:cubicBezTo>
                  <a:cubicBezTo>
                    <a:pt x="3848" y="6347"/>
                    <a:pt x="4035" y="5857"/>
                    <a:pt x="4035" y="5296"/>
                  </a:cubicBezTo>
                  <a:cubicBezTo>
                    <a:pt x="4035" y="4765"/>
                    <a:pt x="3871" y="4301"/>
                    <a:pt x="3532" y="3879"/>
                  </a:cubicBezTo>
                  <a:cubicBezTo>
                    <a:pt x="3272" y="3552"/>
                    <a:pt x="2934" y="3279"/>
                    <a:pt x="2593" y="3029"/>
                  </a:cubicBezTo>
                  <a:cubicBezTo>
                    <a:pt x="2595" y="3029"/>
                    <a:pt x="2597" y="3027"/>
                    <a:pt x="2597" y="3027"/>
                  </a:cubicBezTo>
                  <a:cubicBezTo>
                    <a:pt x="2684" y="2964"/>
                    <a:pt x="2772" y="2903"/>
                    <a:pt x="2860" y="2840"/>
                  </a:cubicBezTo>
                  <a:cubicBezTo>
                    <a:pt x="3149" y="3057"/>
                    <a:pt x="3467" y="3315"/>
                    <a:pt x="3727" y="3623"/>
                  </a:cubicBezTo>
                  <a:cubicBezTo>
                    <a:pt x="4142" y="4116"/>
                    <a:pt x="4344" y="4662"/>
                    <a:pt x="4344" y="5296"/>
                  </a:cubicBezTo>
                  <a:cubicBezTo>
                    <a:pt x="4344" y="5589"/>
                    <a:pt x="4303" y="5859"/>
                    <a:pt x="4217" y="6117"/>
                  </a:cubicBezTo>
                  <a:lnTo>
                    <a:pt x="4510" y="6214"/>
                  </a:lnTo>
                  <a:cubicBezTo>
                    <a:pt x="4605" y="5928"/>
                    <a:pt x="4655" y="5619"/>
                    <a:pt x="4655" y="5296"/>
                  </a:cubicBezTo>
                  <a:cubicBezTo>
                    <a:pt x="4655" y="4586"/>
                    <a:pt x="4430" y="3974"/>
                    <a:pt x="3963" y="3423"/>
                  </a:cubicBezTo>
                  <a:cubicBezTo>
                    <a:pt x="3707" y="3118"/>
                    <a:pt x="3404" y="2863"/>
                    <a:pt x="3118" y="2648"/>
                  </a:cubicBezTo>
                  <a:cubicBezTo>
                    <a:pt x="3424" y="2415"/>
                    <a:pt x="3715" y="2165"/>
                    <a:pt x="3963" y="1872"/>
                  </a:cubicBezTo>
                  <a:cubicBezTo>
                    <a:pt x="4430" y="1321"/>
                    <a:pt x="4655" y="709"/>
                    <a:pt x="4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7331435" y="3687298"/>
              <a:ext cx="108811" cy="113394"/>
            </a:xfrm>
            <a:custGeom>
              <a:rect b="b" l="l" r="r" t="t"/>
              <a:pathLst>
                <a:path extrusionOk="0" h="4206" w="4036">
                  <a:moveTo>
                    <a:pt x="1709" y="2128"/>
                  </a:moveTo>
                  <a:cubicBezTo>
                    <a:pt x="1998" y="2340"/>
                    <a:pt x="2263" y="2545"/>
                    <a:pt x="2480" y="2767"/>
                  </a:cubicBezTo>
                  <a:lnTo>
                    <a:pt x="934" y="2767"/>
                  </a:lnTo>
                  <a:cubicBezTo>
                    <a:pt x="1156" y="2542"/>
                    <a:pt x="1421" y="2337"/>
                    <a:pt x="1709" y="2128"/>
                  </a:cubicBezTo>
                  <a:close/>
                  <a:moveTo>
                    <a:pt x="3487" y="0"/>
                  </a:moveTo>
                  <a:cubicBezTo>
                    <a:pt x="3390" y="201"/>
                    <a:pt x="3264" y="396"/>
                    <a:pt x="3107" y="581"/>
                  </a:cubicBezTo>
                  <a:cubicBezTo>
                    <a:pt x="2744" y="1010"/>
                    <a:pt x="2265" y="1352"/>
                    <a:pt x="1796" y="1683"/>
                  </a:cubicBezTo>
                  <a:cubicBezTo>
                    <a:pt x="1338" y="2009"/>
                    <a:pt x="906" y="2319"/>
                    <a:pt x="570" y="2708"/>
                  </a:cubicBezTo>
                  <a:cubicBezTo>
                    <a:pt x="188" y="3153"/>
                    <a:pt x="1" y="3643"/>
                    <a:pt x="1" y="4205"/>
                  </a:cubicBezTo>
                  <a:lnTo>
                    <a:pt x="312" y="4205"/>
                  </a:lnTo>
                  <a:cubicBezTo>
                    <a:pt x="312" y="4099"/>
                    <a:pt x="320" y="4000"/>
                    <a:pt x="332" y="3904"/>
                  </a:cubicBezTo>
                  <a:lnTo>
                    <a:pt x="1191" y="3904"/>
                  </a:lnTo>
                  <a:lnTo>
                    <a:pt x="1191" y="3595"/>
                  </a:lnTo>
                  <a:lnTo>
                    <a:pt x="406" y="3595"/>
                  </a:lnTo>
                  <a:cubicBezTo>
                    <a:pt x="467" y="3406"/>
                    <a:pt x="558" y="3236"/>
                    <a:pt x="671" y="3077"/>
                  </a:cubicBezTo>
                  <a:lnTo>
                    <a:pt x="2744" y="3077"/>
                  </a:lnTo>
                  <a:cubicBezTo>
                    <a:pt x="2859" y="3236"/>
                    <a:pt x="2950" y="3406"/>
                    <a:pt x="3011" y="3595"/>
                  </a:cubicBezTo>
                  <a:lnTo>
                    <a:pt x="2225" y="3595"/>
                  </a:lnTo>
                  <a:lnTo>
                    <a:pt x="2225" y="3904"/>
                  </a:lnTo>
                  <a:lnTo>
                    <a:pt x="3084" y="3904"/>
                  </a:lnTo>
                  <a:cubicBezTo>
                    <a:pt x="3095" y="4000"/>
                    <a:pt x="3103" y="4099"/>
                    <a:pt x="3103" y="4205"/>
                  </a:cubicBezTo>
                  <a:lnTo>
                    <a:pt x="3415" y="4205"/>
                  </a:lnTo>
                  <a:cubicBezTo>
                    <a:pt x="3415" y="3674"/>
                    <a:pt x="3251" y="3211"/>
                    <a:pt x="2912" y="2789"/>
                  </a:cubicBezTo>
                  <a:cubicBezTo>
                    <a:pt x="2652" y="2461"/>
                    <a:pt x="2314" y="2188"/>
                    <a:pt x="1973" y="1938"/>
                  </a:cubicBezTo>
                  <a:cubicBezTo>
                    <a:pt x="1975" y="1938"/>
                    <a:pt x="1977" y="1937"/>
                    <a:pt x="1977" y="1937"/>
                  </a:cubicBezTo>
                  <a:cubicBezTo>
                    <a:pt x="2064" y="1874"/>
                    <a:pt x="2152" y="1812"/>
                    <a:pt x="2240" y="1750"/>
                  </a:cubicBezTo>
                  <a:cubicBezTo>
                    <a:pt x="2529" y="1966"/>
                    <a:pt x="2847" y="2224"/>
                    <a:pt x="3107" y="2532"/>
                  </a:cubicBezTo>
                  <a:cubicBezTo>
                    <a:pt x="3522" y="3025"/>
                    <a:pt x="3724" y="3571"/>
                    <a:pt x="3724" y="4205"/>
                  </a:cubicBezTo>
                  <a:lnTo>
                    <a:pt x="4035" y="4205"/>
                  </a:lnTo>
                  <a:cubicBezTo>
                    <a:pt x="4035" y="3495"/>
                    <a:pt x="3810" y="2883"/>
                    <a:pt x="3343" y="2332"/>
                  </a:cubicBezTo>
                  <a:cubicBezTo>
                    <a:pt x="3087" y="2028"/>
                    <a:pt x="2784" y="1773"/>
                    <a:pt x="2498" y="1556"/>
                  </a:cubicBezTo>
                  <a:cubicBezTo>
                    <a:pt x="2804" y="1324"/>
                    <a:pt x="3095" y="1074"/>
                    <a:pt x="3343" y="781"/>
                  </a:cubicBezTo>
                  <a:cubicBezTo>
                    <a:pt x="3517" y="576"/>
                    <a:pt x="3658" y="358"/>
                    <a:pt x="3765" y="134"/>
                  </a:cubicBezTo>
                  <a:lnTo>
                    <a:pt x="34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7314720" y="3515132"/>
              <a:ext cx="108784" cy="113340"/>
            </a:xfrm>
            <a:custGeom>
              <a:rect b="b" l="l" r="r" t="t"/>
              <a:pathLst>
                <a:path extrusionOk="0" h="4204" w="4035">
                  <a:moveTo>
                    <a:pt x="3101" y="1437"/>
                  </a:moveTo>
                  <a:cubicBezTo>
                    <a:pt x="2880" y="1662"/>
                    <a:pt x="2615" y="1867"/>
                    <a:pt x="2329" y="2076"/>
                  </a:cubicBezTo>
                  <a:cubicBezTo>
                    <a:pt x="2039" y="1864"/>
                    <a:pt x="1774" y="1659"/>
                    <a:pt x="1556" y="1437"/>
                  </a:cubicBezTo>
                  <a:close/>
                  <a:moveTo>
                    <a:pt x="0" y="1"/>
                  </a:moveTo>
                  <a:cubicBezTo>
                    <a:pt x="0" y="709"/>
                    <a:pt x="227" y="1321"/>
                    <a:pt x="692" y="1872"/>
                  </a:cubicBezTo>
                  <a:cubicBezTo>
                    <a:pt x="948" y="2177"/>
                    <a:pt x="1253" y="2431"/>
                    <a:pt x="1538" y="2648"/>
                  </a:cubicBezTo>
                  <a:cubicBezTo>
                    <a:pt x="1231" y="2880"/>
                    <a:pt x="940" y="3130"/>
                    <a:pt x="692" y="3423"/>
                  </a:cubicBezTo>
                  <a:cubicBezTo>
                    <a:pt x="518" y="3628"/>
                    <a:pt x="378" y="3846"/>
                    <a:pt x="270" y="4070"/>
                  </a:cubicBezTo>
                  <a:lnTo>
                    <a:pt x="550" y="4204"/>
                  </a:lnTo>
                  <a:cubicBezTo>
                    <a:pt x="646" y="4004"/>
                    <a:pt x="773" y="3808"/>
                    <a:pt x="930" y="3623"/>
                  </a:cubicBezTo>
                  <a:cubicBezTo>
                    <a:pt x="1291" y="3194"/>
                    <a:pt x="1771" y="2852"/>
                    <a:pt x="2239" y="2521"/>
                  </a:cubicBezTo>
                  <a:cubicBezTo>
                    <a:pt x="2698" y="2195"/>
                    <a:pt x="3131" y="1885"/>
                    <a:pt x="3465" y="1497"/>
                  </a:cubicBezTo>
                  <a:cubicBezTo>
                    <a:pt x="3848" y="1051"/>
                    <a:pt x="4035" y="562"/>
                    <a:pt x="4035" y="1"/>
                  </a:cubicBezTo>
                  <a:lnTo>
                    <a:pt x="3723" y="1"/>
                  </a:lnTo>
                  <a:cubicBezTo>
                    <a:pt x="3723" y="105"/>
                    <a:pt x="3715" y="204"/>
                    <a:pt x="3704" y="300"/>
                  </a:cubicBezTo>
                  <a:lnTo>
                    <a:pt x="2845" y="300"/>
                  </a:lnTo>
                  <a:lnTo>
                    <a:pt x="2845" y="610"/>
                  </a:lnTo>
                  <a:lnTo>
                    <a:pt x="3629" y="610"/>
                  </a:lnTo>
                  <a:cubicBezTo>
                    <a:pt x="3570" y="798"/>
                    <a:pt x="3479" y="969"/>
                    <a:pt x="3364" y="1128"/>
                  </a:cubicBezTo>
                  <a:lnTo>
                    <a:pt x="1291" y="1128"/>
                  </a:lnTo>
                  <a:cubicBezTo>
                    <a:pt x="1178" y="969"/>
                    <a:pt x="1087" y="798"/>
                    <a:pt x="1025" y="610"/>
                  </a:cubicBezTo>
                  <a:lnTo>
                    <a:pt x="1811" y="610"/>
                  </a:lnTo>
                  <a:lnTo>
                    <a:pt x="1811" y="300"/>
                  </a:lnTo>
                  <a:lnTo>
                    <a:pt x="952" y="300"/>
                  </a:lnTo>
                  <a:cubicBezTo>
                    <a:pt x="940" y="204"/>
                    <a:pt x="932" y="105"/>
                    <a:pt x="932" y="1"/>
                  </a:cubicBezTo>
                  <a:lnTo>
                    <a:pt x="621" y="1"/>
                  </a:lnTo>
                  <a:cubicBezTo>
                    <a:pt x="621" y="530"/>
                    <a:pt x="785" y="993"/>
                    <a:pt x="1124" y="1415"/>
                  </a:cubicBezTo>
                  <a:cubicBezTo>
                    <a:pt x="1385" y="1743"/>
                    <a:pt x="1721" y="2016"/>
                    <a:pt x="2064" y="2266"/>
                  </a:cubicBezTo>
                  <a:cubicBezTo>
                    <a:pt x="2060" y="2266"/>
                    <a:pt x="2059" y="2268"/>
                    <a:pt x="2059" y="2268"/>
                  </a:cubicBezTo>
                  <a:cubicBezTo>
                    <a:pt x="1973" y="2331"/>
                    <a:pt x="1883" y="2392"/>
                    <a:pt x="1796" y="2455"/>
                  </a:cubicBezTo>
                  <a:cubicBezTo>
                    <a:pt x="1506" y="2238"/>
                    <a:pt x="1188" y="1980"/>
                    <a:pt x="930" y="1672"/>
                  </a:cubicBezTo>
                  <a:cubicBezTo>
                    <a:pt x="513" y="1179"/>
                    <a:pt x="311" y="633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7314720" y="3750924"/>
              <a:ext cx="24507" cy="49768"/>
            </a:xfrm>
            <a:custGeom>
              <a:rect b="b" l="l" r="r" t="t"/>
              <a:pathLst>
                <a:path extrusionOk="0" h="1846" w="909">
                  <a:moveTo>
                    <a:pt x="669" y="0"/>
                  </a:moveTo>
                  <a:cubicBezTo>
                    <a:pt x="220" y="545"/>
                    <a:pt x="0" y="1149"/>
                    <a:pt x="0" y="1845"/>
                  </a:cubicBezTo>
                  <a:lnTo>
                    <a:pt x="311" y="1845"/>
                  </a:lnTo>
                  <a:cubicBezTo>
                    <a:pt x="311" y="1223"/>
                    <a:pt x="505" y="684"/>
                    <a:pt x="909" y="197"/>
                  </a:cubicBezTo>
                  <a:lnTo>
                    <a:pt x="6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7480632" y="3570534"/>
              <a:ext cx="94549" cy="103796"/>
            </a:xfrm>
            <a:custGeom>
              <a:rect b="b" l="l" r="r" t="t"/>
              <a:pathLst>
                <a:path extrusionOk="0" h="3850" w="3507">
                  <a:moveTo>
                    <a:pt x="2524" y="1325"/>
                  </a:moveTo>
                  <a:lnTo>
                    <a:pt x="3042" y="1623"/>
                  </a:lnTo>
                  <a:lnTo>
                    <a:pt x="2524" y="1920"/>
                  </a:lnTo>
                  <a:lnTo>
                    <a:pt x="2008" y="1623"/>
                  </a:lnTo>
                  <a:lnTo>
                    <a:pt x="2524" y="1325"/>
                  </a:lnTo>
                  <a:close/>
                  <a:moveTo>
                    <a:pt x="1852" y="1892"/>
                  </a:moveTo>
                  <a:lnTo>
                    <a:pt x="2368" y="2190"/>
                  </a:lnTo>
                  <a:lnTo>
                    <a:pt x="2368" y="2786"/>
                  </a:lnTo>
                  <a:lnTo>
                    <a:pt x="1852" y="2488"/>
                  </a:lnTo>
                  <a:lnTo>
                    <a:pt x="1852" y="1892"/>
                  </a:lnTo>
                  <a:close/>
                  <a:moveTo>
                    <a:pt x="3196" y="1892"/>
                  </a:moveTo>
                  <a:lnTo>
                    <a:pt x="3196" y="2488"/>
                  </a:lnTo>
                  <a:lnTo>
                    <a:pt x="2679" y="2786"/>
                  </a:lnTo>
                  <a:lnTo>
                    <a:pt x="2679" y="2190"/>
                  </a:lnTo>
                  <a:lnTo>
                    <a:pt x="3196" y="1892"/>
                  </a:lnTo>
                  <a:close/>
                  <a:moveTo>
                    <a:pt x="1470" y="565"/>
                  </a:moveTo>
                  <a:lnTo>
                    <a:pt x="1951" y="1297"/>
                  </a:lnTo>
                  <a:lnTo>
                    <a:pt x="1541" y="1533"/>
                  </a:lnTo>
                  <a:lnTo>
                    <a:pt x="1541" y="2667"/>
                  </a:lnTo>
                  <a:lnTo>
                    <a:pt x="2339" y="3125"/>
                  </a:lnTo>
                  <a:cubicBezTo>
                    <a:pt x="2135" y="3385"/>
                    <a:pt x="1819" y="3540"/>
                    <a:pt x="1470" y="3540"/>
                  </a:cubicBezTo>
                  <a:cubicBezTo>
                    <a:pt x="1056" y="3540"/>
                    <a:pt x="694" y="3330"/>
                    <a:pt x="505" y="2978"/>
                  </a:cubicBezTo>
                  <a:cubicBezTo>
                    <a:pt x="328" y="2652"/>
                    <a:pt x="346" y="2270"/>
                    <a:pt x="551" y="1958"/>
                  </a:cubicBezTo>
                  <a:lnTo>
                    <a:pt x="1470" y="565"/>
                  </a:lnTo>
                  <a:close/>
                  <a:moveTo>
                    <a:pt x="1470" y="1"/>
                  </a:moveTo>
                  <a:lnTo>
                    <a:pt x="292" y="1788"/>
                  </a:lnTo>
                  <a:cubicBezTo>
                    <a:pt x="24" y="2197"/>
                    <a:pt x="0" y="2696"/>
                    <a:pt x="232" y="3125"/>
                  </a:cubicBezTo>
                  <a:cubicBezTo>
                    <a:pt x="472" y="3572"/>
                    <a:pt x="945" y="3850"/>
                    <a:pt x="1470" y="3850"/>
                  </a:cubicBezTo>
                  <a:cubicBezTo>
                    <a:pt x="1994" y="3850"/>
                    <a:pt x="2464" y="3575"/>
                    <a:pt x="2704" y="3128"/>
                  </a:cubicBezTo>
                  <a:lnTo>
                    <a:pt x="3507" y="2667"/>
                  </a:lnTo>
                  <a:lnTo>
                    <a:pt x="3507" y="1533"/>
                  </a:lnTo>
                  <a:lnTo>
                    <a:pt x="2524" y="967"/>
                  </a:lnTo>
                  <a:lnTo>
                    <a:pt x="2219" y="1141"/>
                  </a:lnTo>
                  <a:lnTo>
                    <a:pt x="14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7444532" y="3578083"/>
              <a:ext cx="91799" cy="118570"/>
            </a:xfrm>
            <a:custGeom>
              <a:rect b="b" l="l" r="r" t="t"/>
              <a:pathLst>
                <a:path extrusionOk="0" h="4398" w="3405">
                  <a:moveTo>
                    <a:pt x="831" y="1"/>
                  </a:moveTo>
                  <a:cubicBezTo>
                    <a:pt x="467" y="480"/>
                    <a:pt x="274" y="1053"/>
                    <a:pt x="274" y="1657"/>
                  </a:cubicBezTo>
                  <a:cubicBezTo>
                    <a:pt x="274" y="2084"/>
                    <a:pt x="376" y="2509"/>
                    <a:pt x="567" y="2888"/>
                  </a:cubicBezTo>
                  <a:lnTo>
                    <a:pt x="1" y="4255"/>
                  </a:lnTo>
                  <a:lnTo>
                    <a:pt x="1755" y="4091"/>
                  </a:lnTo>
                  <a:cubicBezTo>
                    <a:pt x="2142" y="4291"/>
                    <a:pt x="2577" y="4397"/>
                    <a:pt x="3016" y="4397"/>
                  </a:cubicBezTo>
                  <a:cubicBezTo>
                    <a:pt x="3145" y="4397"/>
                    <a:pt x="3277" y="4389"/>
                    <a:pt x="3405" y="4371"/>
                  </a:cubicBezTo>
                  <a:lnTo>
                    <a:pt x="3360" y="4063"/>
                  </a:lnTo>
                  <a:cubicBezTo>
                    <a:pt x="3247" y="4080"/>
                    <a:pt x="3132" y="4088"/>
                    <a:pt x="3016" y="4088"/>
                  </a:cubicBezTo>
                  <a:cubicBezTo>
                    <a:pt x="2612" y="4088"/>
                    <a:pt x="2213" y="3987"/>
                    <a:pt x="1861" y="3795"/>
                  </a:cubicBezTo>
                  <a:lnTo>
                    <a:pt x="1818" y="3773"/>
                  </a:lnTo>
                  <a:lnTo>
                    <a:pt x="485" y="3899"/>
                  </a:lnTo>
                  <a:lnTo>
                    <a:pt x="907" y="2872"/>
                  </a:lnTo>
                  <a:lnTo>
                    <a:pt x="874" y="2807"/>
                  </a:lnTo>
                  <a:cubicBezTo>
                    <a:pt x="684" y="2456"/>
                    <a:pt x="585" y="2057"/>
                    <a:pt x="585" y="1657"/>
                  </a:cubicBezTo>
                  <a:cubicBezTo>
                    <a:pt x="585" y="1121"/>
                    <a:pt x="757" y="614"/>
                    <a:pt x="1080" y="189"/>
                  </a:cubicBez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7472732" y="3548859"/>
              <a:ext cx="126982" cy="145287"/>
            </a:xfrm>
            <a:custGeom>
              <a:rect b="b" l="l" r="r" t="t"/>
              <a:pathLst>
                <a:path extrusionOk="0" h="5389" w="4710">
                  <a:moveTo>
                    <a:pt x="1970" y="1"/>
                  </a:moveTo>
                  <a:cubicBezTo>
                    <a:pt x="1220" y="1"/>
                    <a:pt x="518" y="297"/>
                    <a:pt x="0" y="836"/>
                  </a:cubicBezTo>
                  <a:lnTo>
                    <a:pt x="221" y="1051"/>
                  </a:lnTo>
                  <a:cubicBezTo>
                    <a:pt x="684" y="573"/>
                    <a:pt x="1304" y="310"/>
                    <a:pt x="1970" y="310"/>
                  </a:cubicBezTo>
                  <a:cubicBezTo>
                    <a:pt x="3310" y="310"/>
                    <a:pt x="4399" y="1401"/>
                    <a:pt x="4399" y="2741"/>
                  </a:cubicBezTo>
                  <a:cubicBezTo>
                    <a:pt x="4399" y="3840"/>
                    <a:pt x="3659" y="4804"/>
                    <a:pt x="2600" y="5089"/>
                  </a:cubicBezTo>
                  <a:lnTo>
                    <a:pt x="2681" y="5389"/>
                  </a:lnTo>
                  <a:cubicBezTo>
                    <a:pt x="3876" y="5068"/>
                    <a:pt x="4710" y="3979"/>
                    <a:pt x="4710" y="2741"/>
                  </a:cubicBezTo>
                  <a:cubicBezTo>
                    <a:pt x="4710" y="1230"/>
                    <a:pt x="3480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7373277" y="3642545"/>
              <a:ext cx="8385" cy="8385"/>
            </a:xfrm>
            <a:custGeom>
              <a:rect b="b" l="l" r="r" t="t"/>
              <a:pathLst>
                <a:path extrusionOk="0" h="311" w="311">
                  <a:moveTo>
                    <a:pt x="1" y="1"/>
                  </a:moveTo>
                  <a:lnTo>
                    <a:pt x="1" y="310"/>
                  </a:lnTo>
                  <a:lnTo>
                    <a:pt x="310" y="310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7373277" y="3523220"/>
              <a:ext cx="8385" cy="8358"/>
            </a:xfrm>
            <a:custGeom>
              <a:rect b="b" l="l" r="r" t="t"/>
              <a:pathLst>
                <a:path extrusionOk="0" h="310" w="311">
                  <a:moveTo>
                    <a:pt x="1" y="0"/>
                  </a:moveTo>
                  <a:lnTo>
                    <a:pt x="1" y="310"/>
                  </a:lnTo>
                  <a:lnTo>
                    <a:pt x="310" y="310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7373277" y="3664867"/>
              <a:ext cx="8385" cy="8358"/>
            </a:xfrm>
            <a:custGeom>
              <a:rect b="b" l="l" r="r" t="t"/>
              <a:pathLst>
                <a:path extrusionOk="0" h="310" w="311">
                  <a:moveTo>
                    <a:pt x="1" y="0"/>
                  </a:moveTo>
                  <a:lnTo>
                    <a:pt x="1" y="310"/>
                  </a:lnTo>
                  <a:lnTo>
                    <a:pt x="310" y="310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7373277" y="3784192"/>
              <a:ext cx="8385" cy="8385"/>
            </a:xfrm>
            <a:custGeom>
              <a:rect b="b" l="l" r="r" t="t"/>
              <a:pathLst>
                <a:path extrusionOk="0" h="311" w="311">
                  <a:moveTo>
                    <a:pt x="1" y="1"/>
                  </a:moveTo>
                  <a:lnTo>
                    <a:pt x="1" y="310"/>
                  </a:lnTo>
                  <a:lnTo>
                    <a:pt x="310" y="310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0"/>
          <p:cNvPicPr preferRelativeResize="0"/>
          <p:nvPr>
            <p:ph idx="6" type="pic"/>
          </p:nvPr>
        </p:nvPicPr>
        <p:blipFill rotWithShape="1">
          <a:blip r:embed="rId3">
            <a:alphaModFix/>
          </a:blip>
          <a:srcRect b="0" l="14678" r="14685" t="0"/>
          <a:stretch/>
        </p:blipFill>
        <p:spPr>
          <a:xfrm>
            <a:off x="0" y="-150"/>
            <a:ext cx="2731802" cy="2571899"/>
          </a:xfrm>
          <a:prstGeom prst="rect">
            <a:avLst/>
          </a:prstGeom>
        </p:spPr>
      </p:pic>
      <p:sp>
        <p:nvSpPr>
          <p:cNvPr id="288" name="Google Shape;288;p30"/>
          <p:cNvSpPr txBox="1"/>
          <p:nvPr>
            <p:ph type="title"/>
          </p:nvPr>
        </p:nvSpPr>
        <p:spPr>
          <a:xfrm>
            <a:off x="3269400" y="445025"/>
            <a:ext cx="572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Likelihood of developing it:</a:t>
            </a:r>
            <a:endParaRPr/>
          </a:p>
        </p:txBody>
      </p:sp>
      <p:sp>
        <p:nvSpPr>
          <p:cNvPr id="289" name="Google Shape;289;p30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30"/>
          <p:cNvSpPr txBox="1"/>
          <p:nvPr>
            <p:ph idx="3" type="subTitle"/>
          </p:nvPr>
        </p:nvSpPr>
        <p:spPr>
          <a:xfrm>
            <a:off x="3465325" y="1335425"/>
            <a:ext cx="5395800" cy="37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Type 1 Diabetes:</a:t>
            </a:r>
            <a:endParaRPr b="1" sz="18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Autoimmune condition; typically develops in childhood or adolescence.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Less common, accounting for about 5-10% of diabetes cases.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/>
              <a:t>Type 2 Diabetes:</a:t>
            </a:r>
            <a:endParaRPr b="1" sz="18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Primarily influenced by lifestyle factors (e.g., obesity, inactivity).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Risk factors include family history, age, and ethnicity.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Makes up approximately 90-95% of diabetes cases.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/>
              <a:t>Gestational Diabetes: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Temporary condition during pregnancy, often resolved postpartum.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Increases the mother’s and child’s risk of Type 2 diabetes later.</a:t>
            </a:r>
            <a:endParaRPr/>
          </a:p>
        </p:txBody>
      </p:sp>
      <p:pic>
        <p:nvPicPr>
          <p:cNvPr id="291" name="Google Shape;291;p30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18624" l="0" r="0" t="18624"/>
          <a:stretch/>
        </p:blipFill>
        <p:spPr>
          <a:xfrm>
            <a:off x="0" y="2571750"/>
            <a:ext cx="2731802" cy="2571899"/>
          </a:xfrm>
          <a:prstGeom prst="rect">
            <a:avLst/>
          </a:prstGeom>
        </p:spPr>
      </p:pic>
      <p:grpSp>
        <p:nvGrpSpPr>
          <p:cNvPr id="292" name="Google Shape;292;p30"/>
          <p:cNvGrpSpPr/>
          <p:nvPr/>
        </p:nvGrpSpPr>
        <p:grpSpPr>
          <a:xfrm flipH="1" rot="10800000">
            <a:off x="2381557" y="-735"/>
            <a:ext cx="697275" cy="1071442"/>
            <a:chOff x="3014635" y="3803356"/>
            <a:chExt cx="894057" cy="1340140"/>
          </a:xfrm>
        </p:grpSpPr>
        <p:sp>
          <p:nvSpPr>
            <p:cNvPr id="293" name="Google Shape;293;p30"/>
            <p:cNvSpPr/>
            <p:nvPr/>
          </p:nvSpPr>
          <p:spPr>
            <a:xfrm flipH="1">
              <a:off x="3461692" y="3803356"/>
              <a:ext cx="447000" cy="1340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 flipH="1">
              <a:off x="3014635" y="4180497"/>
              <a:ext cx="447000" cy="96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 flowchart</a:t>
            </a:r>
            <a:endParaRPr/>
          </a:p>
        </p:txBody>
      </p:sp>
      <p:sp>
        <p:nvSpPr>
          <p:cNvPr id="301" name="Google Shape;301;p31"/>
          <p:cNvSpPr/>
          <p:nvPr/>
        </p:nvSpPr>
        <p:spPr>
          <a:xfrm>
            <a:off x="720000" y="1247700"/>
            <a:ext cx="7704000" cy="351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 Reddit datasets and 1 non-reddit dataset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1"/>
          <p:cNvSpPr/>
          <p:nvPr/>
        </p:nvSpPr>
        <p:spPr>
          <a:xfrm>
            <a:off x="2678177" y="1923975"/>
            <a:ext cx="1829400" cy="517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Ask Questions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31"/>
          <p:cNvSpPr/>
          <p:nvPr/>
        </p:nvSpPr>
        <p:spPr>
          <a:xfrm>
            <a:off x="720000" y="1923975"/>
            <a:ext cx="1829400" cy="517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Exploration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31"/>
          <p:cNvSpPr/>
          <p:nvPr/>
        </p:nvSpPr>
        <p:spPr>
          <a:xfrm>
            <a:off x="4636355" y="1923975"/>
            <a:ext cx="1829400" cy="517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Cleaning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31"/>
          <p:cNvSpPr/>
          <p:nvPr/>
        </p:nvSpPr>
        <p:spPr>
          <a:xfrm>
            <a:off x="720000" y="2567750"/>
            <a:ext cx="1829400" cy="142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Explore the data, understand it, and plan how to clean it: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3495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lphaUcPeriod"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Describe data information, statistical summary, data type, null or non-null counts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3495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lphaUcPeriod"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Read documentation, understand columns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6" name="Google Shape;306;p31"/>
          <p:cNvCxnSpPr>
            <a:stCxn id="301" idx="2"/>
            <a:endCxn id="303" idx="0"/>
          </p:cNvCxnSpPr>
          <p:nvPr/>
        </p:nvCxnSpPr>
        <p:spPr>
          <a:xfrm rot="5400000">
            <a:off x="2941200" y="293100"/>
            <a:ext cx="324300" cy="2937300"/>
          </a:xfrm>
          <a:prstGeom prst="bentConnector3">
            <a:avLst>
              <a:gd fmla="val 50012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31"/>
          <p:cNvCxnSpPr>
            <a:stCxn id="303" idx="2"/>
            <a:endCxn id="305" idx="0"/>
          </p:cNvCxnSpPr>
          <p:nvPr/>
        </p:nvCxnSpPr>
        <p:spPr>
          <a:xfrm flipH="1" rot="-5400000">
            <a:off x="1572000" y="2504475"/>
            <a:ext cx="126000" cy="600"/>
          </a:xfrm>
          <a:prstGeom prst="bentConnector3">
            <a:avLst>
              <a:gd fmla="val 4999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31"/>
          <p:cNvCxnSpPr>
            <a:stCxn id="302" idx="2"/>
            <a:endCxn id="309" idx="0"/>
          </p:cNvCxnSpPr>
          <p:nvPr/>
        </p:nvCxnSpPr>
        <p:spPr>
          <a:xfrm flipH="1" rot="-5400000">
            <a:off x="3530177" y="2504475"/>
            <a:ext cx="126000" cy="600"/>
          </a:xfrm>
          <a:prstGeom prst="bentConnector3">
            <a:avLst>
              <a:gd fmla="val 4999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31"/>
          <p:cNvSpPr/>
          <p:nvPr/>
        </p:nvSpPr>
        <p:spPr>
          <a:xfrm>
            <a:off x="2678177" y="2567750"/>
            <a:ext cx="1829400" cy="142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Understand granularity and time of datasets: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3495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lphaUcPeriod"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is the data collected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3495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lphaUcPeriod"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When is the data collected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3495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AutoNum type="alphaUcPeriod"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time range and social media are covered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31"/>
          <p:cNvSpPr/>
          <p:nvPr/>
        </p:nvSpPr>
        <p:spPr>
          <a:xfrm>
            <a:off x="6594532" y="1923975"/>
            <a:ext cx="1829400" cy="517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One-hot-encoding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31"/>
          <p:cNvSpPr/>
          <p:nvPr/>
        </p:nvSpPr>
        <p:spPr>
          <a:xfrm>
            <a:off x="6594532" y="2567750"/>
            <a:ext cx="1829400" cy="142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columns like sound-bite-text: it is the main text data we will perform NLP. For numerical columns like richness, subscriber, followers, reddit karma, we will analyze the distribution and categorize them.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720000" y="4256600"/>
            <a:ext cx="7704000" cy="351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Ready for topic modeling, keyword analysis, and visualization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3" name="Google Shape;313;p31"/>
          <p:cNvCxnSpPr>
            <a:stCxn id="311" idx="2"/>
            <a:endCxn id="312" idx="0"/>
          </p:cNvCxnSpPr>
          <p:nvPr/>
        </p:nvCxnSpPr>
        <p:spPr>
          <a:xfrm rot="5400000">
            <a:off x="5906632" y="2654150"/>
            <a:ext cx="267900" cy="2937300"/>
          </a:xfrm>
          <a:prstGeom prst="bentConnector3">
            <a:avLst>
              <a:gd fmla="val 49972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31"/>
          <p:cNvCxnSpPr>
            <a:stCxn id="304" idx="2"/>
            <a:endCxn id="315" idx="0"/>
          </p:cNvCxnSpPr>
          <p:nvPr/>
        </p:nvCxnSpPr>
        <p:spPr>
          <a:xfrm flipH="1" rot="-5400000">
            <a:off x="5488355" y="2504475"/>
            <a:ext cx="126000" cy="600"/>
          </a:xfrm>
          <a:prstGeom prst="bentConnector3">
            <a:avLst>
              <a:gd fmla="val 4999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31"/>
          <p:cNvSpPr/>
          <p:nvPr/>
        </p:nvSpPr>
        <p:spPr>
          <a:xfrm>
            <a:off x="4636355" y="2567750"/>
            <a:ext cx="1829400" cy="142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Drop null columns, identify outliers, drop outliers, combine the 4 reddit datasets, and generate cleaned data.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6" name="Google Shape;316;p31"/>
          <p:cNvCxnSpPr>
            <a:stCxn id="303" idx="3"/>
            <a:endCxn id="302" idx="1"/>
          </p:cNvCxnSpPr>
          <p:nvPr/>
        </p:nvCxnSpPr>
        <p:spPr>
          <a:xfrm>
            <a:off x="2549400" y="2182875"/>
            <a:ext cx="128700" cy="600"/>
          </a:xfrm>
          <a:prstGeom prst="bentConnector3">
            <a:avLst>
              <a:gd fmla="val 5003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31"/>
          <p:cNvCxnSpPr>
            <a:stCxn id="302" idx="3"/>
            <a:endCxn id="304" idx="1"/>
          </p:cNvCxnSpPr>
          <p:nvPr/>
        </p:nvCxnSpPr>
        <p:spPr>
          <a:xfrm>
            <a:off x="4507577" y="2182875"/>
            <a:ext cx="128700" cy="600"/>
          </a:xfrm>
          <a:prstGeom prst="bentConnector3">
            <a:avLst>
              <a:gd fmla="val 5003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1"/>
          <p:cNvCxnSpPr>
            <a:stCxn id="304" idx="3"/>
            <a:endCxn id="310" idx="1"/>
          </p:cNvCxnSpPr>
          <p:nvPr/>
        </p:nvCxnSpPr>
        <p:spPr>
          <a:xfrm>
            <a:off x="6465755" y="2182875"/>
            <a:ext cx="128700" cy="600"/>
          </a:xfrm>
          <a:prstGeom prst="bentConnector3">
            <a:avLst>
              <a:gd fmla="val 5003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128" l="1746" r="1746" t="4185"/>
          <a:stretch/>
        </p:blipFill>
        <p:spPr>
          <a:xfrm>
            <a:off x="0" y="815750"/>
            <a:ext cx="3794099" cy="4327800"/>
          </a:xfrm>
          <a:prstGeom prst="rect">
            <a:avLst/>
          </a:prstGeom>
        </p:spPr>
      </p:pic>
      <p:sp>
        <p:nvSpPr>
          <p:cNvPr id="324" name="Google Shape;324;p32"/>
          <p:cNvSpPr txBox="1"/>
          <p:nvPr>
            <p:ph type="title"/>
          </p:nvPr>
        </p:nvSpPr>
        <p:spPr>
          <a:xfrm>
            <a:off x="4615525" y="2530100"/>
            <a:ext cx="3931500" cy="12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Disease</a:t>
            </a:r>
            <a:endParaRPr/>
          </a:p>
        </p:txBody>
      </p:sp>
      <p:sp>
        <p:nvSpPr>
          <p:cNvPr id="325" name="Google Shape;325;p32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32"/>
          <p:cNvSpPr txBox="1"/>
          <p:nvPr>
            <p:ph idx="3" type="title"/>
          </p:nvPr>
        </p:nvSpPr>
        <p:spPr>
          <a:xfrm>
            <a:off x="4615525" y="1261550"/>
            <a:ext cx="3931500" cy="10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r>
              <a:rPr lang="en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"/>
          <p:cNvSpPr txBox="1"/>
          <p:nvPr>
            <p:ph type="title"/>
          </p:nvPr>
        </p:nvSpPr>
        <p:spPr>
          <a:xfrm>
            <a:off x="720000" y="3517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Diabetes Type Prevalence</a:t>
            </a:r>
            <a:endParaRPr/>
          </a:p>
        </p:txBody>
      </p:sp>
      <p:sp>
        <p:nvSpPr>
          <p:cNvPr id="332" name="Google Shape;332;p33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33"/>
          <p:cNvSpPr txBox="1"/>
          <p:nvPr/>
        </p:nvSpPr>
        <p:spPr>
          <a:xfrm>
            <a:off x="6355675" y="3434925"/>
            <a:ext cx="23196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Both dataset show a significant high prevalence of Type 1 Diabetes, which indicate the high engagement and concern of Type 1 Patients or caregivers.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33"/>
          <p:cNvSpPr txBox="1"/>
          <p:nvPr/>
        </p:nvSpPr>
        <p:spPr>
          <a:xfrm>
            <a:off x="6355675" y="2406794"/>
            <a:ext cx="20733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the non-Reddit dataset, Type 1 diabetes is slightly more prevalent than in Reddit.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33"/>
          <p:cNvSpPr txBox="1"/>
          <p:nvPr/>
        </p:nvSpPr>
        <p:spPr>
          <a:xfrm>
            <a:off x="6355675" y="1256575"/>
            <a:ext cx="20733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the Reddit dataset, Type 1 and Type 2 diabetes counts are relatively close, with Gestational diabetes significantly lower.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33"/>
          <p:cNvSpPr/>
          <p:nvPr/>
        </p:nvSpPr>
        <p:spPr>
          <a:xfrm>
            <a:off x="5669325" y="1482077"/>
            <a:ext cx="572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3"/>
          <p:cNvSpPr/>
          <p:nvPr/>
        </p:nvSpPr>
        <p:spPr>
          <a:xfrm>
            <a:off x="5669325" y="2531052"/>
            <a:ext cx="5727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3"/>
          <p:cNvSpPr/>
          <p:nvPr/>
        </p:nvSpPr>
        <p:spPr>
          <a:xfrm>
            <a:off x="5669325" y="3621052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25" y="1486425"/>
            <a:ext cx="5364524" cy="2661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4"/>
          <p:cNvSpPr txBox="1"/>
          <p:nvPr>
            <p:ph type="title"/>
          </p:nvPr>
        </p:nvSpPr>
        <p:spPr>
          <a:xfrm>
            <a:off x="2103675" y="-30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Comorbidities Count</a:t>
            </a:r>
            <a:endParaRPr sz="3200"/>
          </a:p>
        </p:txBody>
      </p:sp>
      <p:sp>
        <p:nvSpPr>
          <p:cNvPr id="345" name="Google Shape;345;p34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34"/>
          <p:cNvSpPr txBox="1"/>
          <p:nvPr/>
        </p:nvSpPr>
        <p:spPr>
          <a:xfrm>
            <a:off x="6355675" y="3430100"/>
            <a:ext cx="21912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significantly higher mentions of Obesity in the Reddit dataset suggest an opportunity to target obesity-related interventions in these forums.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34"/>
          <p:cNvSpPr txBox="1"/>
          <p:nvPr/>
        </p:nvSpPr>
        <p:spPr>
          <a:xfrm>
            <a:off x="6355675" y="2305540"/>
            <a:ext cx="20733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Kidney Issues are especially significant in the Reddit dataset, showing relatively high engagement compared to Non-Reddit sources.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34"/>
          <p:cNvSpPr txBox="1"/>
          <p:nvPr/>
        </p:nvSpPr>
        <p:spPr>
          <a:xfrm>
            <a:off x="6355675" y="1332775"/>
            <a:ext cx="20733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both datasets, Obesity and High Blood Pressure are the most frequently mentioned comorbidities.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34"/>
          <p:cNvSpPr/>
          <p:nvPr/>
        </p:nvSpPr>
        <p:spPr>
          <a:xfrm>
            <a:off x="5669325" y="1482077"/>
            <a:ext cx="572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5669325" y="2531052"/>
            <a:ext cx="5727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4"/>
          <p:cNvSpPr/>
          <p:nvPr/>
        </p:nvSpPr>
        <p:spPr>
          <a:xfrm>
            <a:off x="5669325" y="3621052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45425"/>
            <a:ext cx="5364524" cy="2661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675" y="3313825"/>
            <a:ext cx="4241951" cy="15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/>
          <p:nvPr>
            <p:ph idx="12" type="sldNum"/>
          </p:nvPr>
        </p:nvSpPr>
        <p:spPr>
          <a:xfrm>
            <a:off x="8547002" y="4597500"/>
            <a:ext cx="44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Classification</a:t>
            </a:r>
            <a:endParaRPr/>
          </a:p>
        </p:txBody>
      </p:sp>
      <p:sp>
        <p:nvSpPr>
          <p:cNvPr id="360" name="Google Shape;360;p35"/>
          <p:cNvSpPr txBox="1"/>
          <p:nvPr/>
        </p:nvSpPr>
        <p:spPr>
          <a:xfrm>
            <a:off x="6188125" y="270900"/>
            <a:ext cx="19170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Insights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35"/>
          <p:cNvSpPr txBox="1"/>
          <p:nvPr/>
        </p:nvSpPr>
        <p:spPr>
          <a:xfrm>
            <a:off x="6096550" y="1020325"/>
            <a:ext cx="2635200" cy="3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histograms help define the appropriate thresholds for binning. For example: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"Richness" bins: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Low: 0–2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Medium: 2–5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High: 5+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"Followers" bins: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Low: 0–10k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Medium: 10k–100k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High: 100k+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Next step: Use these thresholds to segment the data. Right-skewed data may require more bins for lower values and fewer for higher values to capture nuances.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2" name="Google Shape;362;p35"/>
          <p:cNvPicPr preferRelativeResize="0"/>
          <p:nvPr/>
        </p:nvPicPr>
        <p:blipFill rotWithShape="1">
          <a:blip r:embed="rId3">
            <a:alphaModFix/>
          </a:blip>
          <a:srcRect b="0" l="0" r="22233" t="0"/>
          <a:stretch/>
        </p:blipFill>
        <p:spPr>
          <a:xfrm>
            <a:off x="39675" y="1325125"/>
            <a:ext cx="2780550" cy="27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5"/>
          <p:cNvPicPr preferRelativeResize="0"/>
          <p:nvPr/>
        </p:nvPicPr>
        <p:blipFill rotWithShape="1">
          <a:blip r:embed="rId4">
            <a:alphaModFix/>
          </a:blip>
          <a:srcRect b="0" l="-3786" r="2807" t="0"/>
          <a:stretch/>
        </p:blipFill>
        <p:spPr>
          <a:xfrm>
            <a:off x="2504075" y="1351899"/>
            <a:ext cx="3540759" cy="27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5"/>
          <p:cNvSpPr/>
          <p:nvPr/>
        </p:nvSpPr>
        <p:spPr>
          <a:xfrm>
            <a:off x="15950" y="1328450"/>
            <a:ext cx="6024300" cy="2762100"/>
          </a:xfrm>
          <a:prstGeom prst="rect">
            <a:avLst/>
          </a:prstGeom>
          <a:noFill/>
          <a:ln cap="flat" cmpd="sng" w="28575">
            <a:solidFill>
              <a:srgbClr val="68AB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abetic Ketoacidosis Disease by Slidesgo">
  <a:themeElements>
    <a:clrScheme name="Simple Light">
      <a:dk1>
        <a:srgbClr val="FFFDFE"/>
      </a:dk1>
      <a:lt1>
        <a:srgbClr val="021638"/>
      </a:lt1>
      <a:dk2>
        <a:srgbClr val="143661"/>
      </a:dk2>
      <a:lt2>
        <a:srgbClr val="5CACF3"/>
      </a:lt2>
      <a:accent1>
        <a:srgbClr val="3DCAB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216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